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2" r:id="rId6"/>
    <p:sldId id="263" r:id="rId7"/>
    <p:sldId id="264" r:id="rId8"/>
    <p:sldId id="265" r:id="rId9"/>
    <p:sldId id="266" r:id="rId10"/>
    <p:sldId id="267" r:id="rId11"/>
    <p:sldId id="268" r:id="rId12"/>
    <p:sldId id="269"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6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109567-CBF2-4D66-8117-D21E843A6BEF}" type="datetimeFigureOut">
              <a:rPr lang="en-US" smtClean="0"/>
              <a:t>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FCB01-DDE8-47D2-A1E4-740E1D481A3E}" type="slidenum">
              <a:rPr lang="en-US" smtClean="0"/>
              <a:t>‹#›</a:t>
            </a:fld>
            <a:endParaRPr lang="en-US"/>
          </a:p>
        </p:txBody>
      </p:sp>
    </p:spTree>
    <p:extLst>
      <p:ext uri="{BB962C8B-B14F-4D97-AF65-F5344CB8AC3E}">
        <p14:creationId xmlns:p14="http://schemas.microsoft.com/office/powerpoint/2010/main" val="177085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09567-CBF2-4D66-8117-D21E843A6BEF}" type="datetimeFigureOut">
              <a:rPr lang="en-US" smtClean="0"/>
              <a:t>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FCB01-DDE8-47D2-A1E4-740E1D481A3E}" type="slidenum">
              <a:rPr lang="en-US" smtClean="0"/>
              <a:t>‹#›</a:t>
            </a:fld>
            <a:endParaRPr lang="en-US"/>
          </a:p>
        </p:txBody>
      </p:sp>
    </p:spTree>
    <p:extLst>
      <p:ext uri="{BB962C8B-B14F-4D97-AF65-F5344CB8AC3E}">
        <p14:creationId xmlns:p14="http://schemas.microsoft.com/office/powerpoint/2010/main" val="2957162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09567-CBF2-4D66-8117-D21E843A6BEF}" type="datetimeFigureOut">
              <a:rPr lang="en-US" smtClean="0"/>
              <a:t>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FCB01-DDE8-47D2-A1E4-740E1D481A3E}" type="slidenum">
              <a:rPr lang="en-US" smtClean="0"/>
              <a:t>‹#›</a:t>
            </a:fld>
            <a:endParaRPr lang="en-US"/>
          </a:p>
        </p:txBody>
      </p:sp>
    </p:spTree>
    <p:extLst>
      <p:ext uri="{BB962C8B-B14F-4D97-AF65-F5344CB8AC3E}">
        <p14:creationId xmlns:p14="http://schemas.microsoft.com/office/powerpoint/2010/main" val="1347061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09567-CBF2-4D66-8117-D21E843A6BEF}" type="datetimeFigureOut">
              <a:rPr lang="en-US" smtClean="0"/>
              <a:t>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FCB01-DDE8-47D2-A1E4-740E1D481A3E}" type="slidenum">
              <a:rPr lang="en-US" smtClean="0"/>
              <a:t>‹#›</a:t>
            </a:fld>
            <a:endParaRPr lang="en-US"/>
          </a:p>
        </p:txBody>
      </p:sp>
    </p:spTree>
    <p:extLst>
      <p:ext uri="{BB962C8B-B14F-4D97-AF65-F5344CB8AC3E}">
        <p14:creationId xmlns:p14="http://schemas.microsoft.com/office/powerpoint/2010/main" val="30492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109567-CBF2-4D66-8117-D21E843A6BEF}" type="datetimeFigureOut">
              <a:rPr lang="en-US" smtClean="0"/>
              <a:t>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FCB01-DDE8-47D2-A1E4-740E1D481A3E}" type="slidenum">
              <a:rPr lang="en-US" smtClean="0"/>
              <a:t>‹#›</a:t>
            </a:fld>
            <a:endParaRPr lang="en-US"/>
          </a:p>
        </p:txBody>
      </p:sp>
    </p:spTree>
    <p:extLst>
      <p:ext uri="{BB962C8B-B14F-4D97-AF65-F5344CB8AC3E}">
        <p14:creationId xmlns:p14="http://schemas.microsoft.com/office/powerpoint/2010/main" val="1978539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109567-CBF2-4D66-8117-D21E843A6BEF}" type="datetimeFigureOut">
              <a:rPr lang="en-US" smtClean="0"/>
              <a:t>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8FCB01-DDE8-47D2-A1E4-740E1D481A3E}" type="slidenum">
              <a:rPr lang="en-US" smtClean="0"/>
              <a:t>‹#›</a:t>
            </a:fld>
            <a:endParaRPr lang="en-US"/>
          </a:p>
        </p:txBody>
      </p:sp>
    </p:spTree>
    <p:extLst>
      <p:ext uri="{BB962C8B-B14F-4D97-AF65-F5344CB8AC3E}">
        <p14:creationId xmlns:p14="http://schemas.microsoft.com/office/powerpoint/2010/main" val="2415827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109567-CBF2-4D66-8117-D21E843A6BEF}" type="datetimeFigureOut">
              <a:rPr lang="en-US" smtClean="0"/>
              <a:t>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8FCB01-DDE8-47D2-A1E4-740E1D481A3E}" type="slidenum">
              <a:rPr lang="en-US" smtClean="0"/>
              <a:t>‹#›</a:t>
            </a:fld>
            <a:endParaRPr lang="en-US"/>
          </a:p>
        </p:txBody>
      </p:sp>
    </p:spTree>
    <p:extLst>
      <p:ext uri="{BB962C8B-B14F-4D97-AF65-F5344CB8AC3E}">
        <p14:creationId xmlns:p14="http://schemas.microsoft.com/office/powerpoint/2010/main" val="3761795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109567-CBF2-4D66-8117-D21E843A6BEF}" type="datetimeFigureOut">
              <a:rPr lang="en-US" smtClean="0"/>
              <a:t>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8FCB01-DDE8-47D2-A1E4-740E1D481A3E}" type="slidenum">
              <a:rPr lang="en-US" smtClean="0"/>
              <a:t>‹#›</a:t>
            </a:fld>
            <a:endParaRPr lang="en-US"/>
          </a:p>
        </p:txBody>
      </p:sp>
    </p:spTree>
    <p:extLst>
      <p:ext uri="{BB962C8B-B14F-4D97-AF65-F5344CB8AC3E}">
        <p14:creationId xmlns:p14="http://schemas.microsoft.com/office/powerpoint/2010/main" val="1333597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109567-CBF2-4D66-8117-D21E843A6BEF}" type="datetimeFigureOut">
              <a:rPr lang="en-US" smtClean="0"/>
              <a:t>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8FCB01-DDE8-47D2-A1E4-740E1D481A3E}" type="slidenum">
              <a:rPr lang="en-US" smtClean="0"/>
              <a:t>‹#›</a:t>
            </a:fld>
            <a:endParaRPr lang="en-US"/>
          </a:p>
        </p:txBody>
      </p:sp>
    </p:spTree>
    <p:extLst>
      <p:ext uri="{BB962C8B-B14F-4D97-AF65-F5344CB8AC3E}">
        <p14:creationId xmlns:p14="http://schemas.microsoft.com/office/powerpoint/2010/main" val="3219910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109567-CBF2-4D66-8117-D21E843A6BEF}" type="datetimeFigureOut">
              <a:rPr lang="en-US" smtClean="0"/>
              <a:t>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8FCB01-DDE8-47D2-A1E4-740E1D481A3E}" type="slidenum">
              <a:rPr lang="en-US" smtClean="0"/>
              <a:t>‹#›</a:t>
            </a:fld>
            <a:endParaRPr lang="en-US"/>
          </a:p>
        </p:txBody>
      </p:sp>
    </p:spTree>
    <p:extLst>
      <p:ext uri="{BB962C8B-B14F-4D97-AF65-F5344CB8AC3E}">
        <p14:creationId xmlns:p14="http://schemas.microsoft.com/office/powerpoint/2010/main" val="3311818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109567-CBF2-4D66-8117-D21E843A6BEF}" type="datetimeFigureOut">
              <a:rPr lang="en-US" smtClean="0"/>
              <a:t>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8FCB01-DDE8-47D2-A1E4-740E1D481A3E}" type="slidenum">
              <a:rPr lang="en-US" smtClean="0"/>
              <a:t>‹#›</a:t>
            </a:fld>
            <a:endParaRPr lang="en-US"/>
          </a:p>
        </p:txBody>
      </p:sp>
    </p:spTree>
    <p:extLst>
      <p:ext uri="{BB962C8B-B14F-4D97-AF65-F5344CB8AC3E}">
        <p14:creationId xmlns:p14="http://schemas.microsoft.com/office/powerpoint/2010/main" val="3424913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09567-CBF2-4D66-8117-D21E843A6BEF}" type="datetimeFigureOut">
              <a:rPr lang="en-US" smtClean="0"/>
              <a:t>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8FCB01-DDE8-47D2-A1E4-740E1D481A3E}" type="slidenum">
              <a:rPr lang="en-US" smtClean="0"/>
              <a:t>‹#›</a:t>
            </a:fld>
            <a:endParaRPr lang="en-US"/>
          </a:p>
        </p:txBody>
      </p:sp>
    </p:spTree>
    <p:extLst>
      <p:ext uri="{BB962C8B-B14F-4D97-AF65-F5344CB8AC3E}">
        <p14:creationId xmlns:p14="http://schemas.microsoft.com/office/powerpoint/2010/main" val="1846260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Social Media and</a:t>
            </a:r>
            <a:br>
              <a:rPr lang="en-US" dirty="0" smtClean="0"/>
            </a:br>
            <a:r>
              <a:rPr lang="en-US" dirty="0" smtClean="0"/>
              <a:t>Juror Misconduct</a:t>
            </a:r>
            <a:endParaRPr lang="en-US" dirty="0"/>
          </a:p>
        </p:txBody>
      </p:sp>
      <p:sp>
        <p:nvSpPr>
          <p:cNvPr id="3" name="Subtitle 2"/>
          <p:cNvSpPr>
            <a:spLocks noGrp="1"/>
          </p:cNvSpPr>
          <p:nvPr>
            <p:ph type="subTitle" idx="1"/>
          </p:nvPr>
        </p:nvSpPr>
        <p:spPr/>
        <p:txBody>
          <a:bodyPr/>
          <a:lstStyle/>
          <a:p>
            <a:r>
              <a:rPr lang="en-US" dirty="0" smtClean="0"/>
              <a:t>Joseph Story</a:t>
            </a:r>
          </a:p>
          <a:p>
            <a:r>
              <a:rPr lang="en-US" dirty="0" smtClean="0"/>
              <a:t>Inn of Court</a:t>
            </a:r>
            <a:endParaRPr lang="en-US" dirty="0"/>
          </a:p>
        </p:txBody>
      </p:sp>
    </p:spTree>
    <p:extLst>
      <p:ext uri="{BB962C8B-B14F-4D97-AF65-F5344CB8AC3E}">
        <p14:creationId xmlns:p14="http://schemas.microsoft.com/office/powerpoint/2010/main" val="1570019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943600"/>
          </a:xfrm>
        </p:spPr>
        <p:txBody>
          <a:bodyPr/>
          <a:lstStyle/>
          <a:p>
            <a:r>
              <a:rPr lang="en-US" dirty="0" smtClean="0">
                <a:solidFill>
                  <a:srgbClr val="FF0000"/>
                </a:solidFill>
              </a:rPr>
              <a:t>False</a:t>
            </a:r>
            <a:endParaRPr lang="en-US" dirty="0">
              <a:solidFill>
                <a:srgbClr val="FF0000"/>
              </a:solidFill>
            </a:endParaRPr>
          </a:p>
        </p:txBody>
      </p:sp>
    </p:spTree>
    <p:extLst>
      <p:ext uri="{BB962C8B-B14F-4D97-AF65-F5344CB8AC3E}">
        <p14:creationId xmlns:p14="http://schemas.microsoft.com/office/powerpoint/2010/main" val="18515364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6126162"/>
          </a:xfrm>
        </p:spPr>
        <p:txBody>
          <a:bodyPr>
            <a:normAutofit/>
          </a:bodyPr>
          <a:lstStyle/>
          <a:p>
            <a:pPr algn="l"/>
            <a:r>
              <a:rPr lang="en-US" dirty="0" smtClean="0"/>
              <a:t>“Jury duty today.  Stupid jury duty!”</a:t>
            </a:r>
            <a:br>
              <a:rPr lang="en-US" dirty="0" smtClean="0"/>
            </a:br>
            <a:r>
              <a:rPr lang="en-US" dirty="0"/>
              <a:t/>
            </a:r>
            <a:br>
              <a:rPr lang="en-US" dirty="0"/>
            </a:br>
            <a:r>
              <a:rPr lang="en-US" dirty="0" smtClean="0"/>
              <a:t>Response:  “Throw the book at ‘</a:t>
            </a:r>
            <a:r>
              <a:rPr lang="en-US" dirty="0" err="1" smtClean="0"/>
              <a:t>em</a:t>
            </a:r>
            <a:r>
              <a:rPr lang="en-US" dirty="0" smtClean="0"/>
              <a:t>.”</a:t>
            </a:r>
            <a:endParaRPr lang="en-US" dirty="0"/>
          </a:p>
        </p:txBody>
      </p:sp>
    </p:spTree>
    <p:extLst>
      <p:ext uri="{BB962C8B-B14F-4D97-AF65-F5344CB8AC3E}">
        <p14:creationId xmlns:p14="http://schemas.microsoft.com/office/powerpoint/2010/main" val="67311711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en-US" dirty="0" smtClean="0">
                <a:solidFill>
                  <a:srgbClr val="00B050"/>
                </a:solidFill>
              </a:rPr>
              <a:t>True</a:t>
            </a:r>
            <a:endParaRPr lang="en-US" dirty="0">
              <a:solidFill>
                <a:srgbClr val="00B050"/>
              </a:solidFill>
            </a:endParaRPr>
          </a:p>
        </p:txBody>
      </p:sp>
    </p:spTree>
    <p:extLst>
      <p:ext uri="{BB962C8B-B14F-4D97-AF65-F5344CB8AC3E}">
        <p14:creationId xmlns:p14="http://schemas.microsoft.com/office/powerpoint/2010/main" val="11781782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30962"/>
          </a:xfrm>
        </p:spPr>
        <p:txBody>
          <a:bodyPr>
            <a:normAutofit/>
          </a:bodyPr>
          <a:lstStyle/>
          <a:p>
            <a:pPr algn="l"/>
            <a:r>
              <a:rPr lang="en-US" sz="3600" dirty="0" smtClean="0"/>
              <a:t>“Waiting to be selected for jury duty.  I don’t feel impartial.”</a:t>
            </a:r>
            <a:br>
              <a:rPr lang="en-US" sz="3600" dirty="0" smtClean="0"/>
            </a:br>
            <a:r>
              <a:rPr lang="en-US" sz="3600" dirty="0"/>
              <a:t/>
            </a:r>
            <a:br>
              <a:rPr lang="en-US" sz="3600" dirty="0"/>
            </a:br>
            <a:r>
              <a:rPr lang="en-US" sz="3600" dirty="0" smtClean="0"/>
              <a:t>Reply</a:t>
            </a:r>
            <a:r>
              <a:rPr lang="en-US" sz="3600" dirty="0" smtClean="0"/>
              <a:t>:  “Nothing like sticking it to the jury confidentiality clause…just send her to prison quickly so you can be home in time for dinner.”</a:t>
            </a:r>
            <a:endParaRPr lang="en-US" sz="3600" dirty="0"/>
          </a:p>
        </p:txBody>
      </p:sp>
    </p:spTree>
    <p:extLst>
      <p:ext uri="{BB962C8B-B14F-4D97-AF65-F5344CB8AC3E}">
        <p14:creationId xmlns:p14="http://schemas.microsoft.com/office/powerpoint/2010/main" val="33162046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6248400"/>
          </a:xfrm>
        </p:spPr>
        <p:txBody>
          <a:bodyPr/>
          <a:lstStyle/>
          <a:p>
            <a:r>
              <a:rPr lang="en-US" dirty="0" smtClean="0">
                <a:solidFill>
                  <a:srgbClr val="00B050"/>
                </a:solidFill>
              </a:rPr>
              <a:t>True</a:t>
            </a:r>
            <a:endParaRPr lang="en-US" dirty="0">
              <a:solidFill>
                <a:srgbClr val="00B050"/>
              </a:solidFill>
            </a:endParaRPr>
          </a:p>
        </p:txBody>
      </p:sp>
    </p:spTree>
    <p:extLst>
      <p:ext uri="{BB962C8B-B14F-4D97-AF65-F5344CB8AC3E}">
        <p14:creationId xmlns:p14="http://schemas.microsoft.com/office/powerpoint/2010/main" val="14735853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562600"/>
          </a:xfrm>
        </p:spPr>
        <p:txBody>
          <a:bodyPr/>
          <a:lstStyle/>
          <a:p>
            <a:pPr algn="l"/>
            <a:r>
              <a:rPr lang="en-US" i="1" dirty="0" smtClean="0"/>
              <a:t>Commonwealth v. Werner</a:t>
            </a:r>
            <a:r>
              <a:rPr lang="en-US" dirty="0" smtClean="0"/>
              <a:t>, 81 Mass. App. 689 (2012)</a:t>
            </a:r>
            <a:br>
              <a:rPr lang="en-US" dirty="0" smtClean="0"/>
            </a:br>
            <a:r>
              <a:rPr lang="en-US" dirty="0" smtClean="0"/>
              <a:t/>
            </a:r>
            <a:br>
              <a:rPr lang="en-US" dirty="0" smtClean="0"/>
            </a:br>
            <a:r>
              <a:rPr lang="en-US" dirty="0" smtClean="0"/>
              <a:t>Trial judge denies defendant’s motion for a new trial.</a:t>
            </a:r>
            <a:br>
              <a:rPr lang="en-US" dirty="0" smtClean="0"/>
            </a:br>
            <a:r>
              <a:rPr lang="en-US" dirty="0" smtClean="0"/>
              <a:t/>
            </a:r>
            <a:br>
              <a:rPr lang="en-US" dirty="0" smtClean="0"/>
            </a:br>
            <a:r>
              <a:rPr lang="en-US" dirty="0" smtClean="0"/>
              <a:t>Affirmed or reversed?</a:t>
            </a:r>
            <a:endParaRPr lang="en-US" i="1" dirty="0"/>
          </a:p>
        </p:txBody>
      </p:sp>
    </p:spTree>
    <p:extLst>
      <p:ext uri="{BB962C8B-B14F-4D97-AF65-F5344CB8AC3E}">
        <p14:creationId xmlns:p14="http://schemas.microsoft.com/office/powerpoint/2010/main" val="36086584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14600"/>
            <a:ext cx="8839200" cy="3429000"/>
          </a:xfrm>
        </p:spPr>
        <p:txBody>
          <a:bodyPr/>
          <a:lstStyle/>
          <a:p>
            <a:pPr algn="l"/>
            <a:r>
              <a:rPr lang="en-US" dirty="0"/>
              <a:t/>
            </a:r>
            <a:br>
              <a:rPr lang="en-US" dirty="0"/>
            </a:br>
            <a:r>
              <a:rPr lang="en-US" dirty="0" smtClean="0"/>
              <a:t>Jurors had not been subjected to extraneous influence because of the Facebook postings.</a:t>
            </a:r>
            <a:endParaRPr lang="en-US" dirty="0"/>
          </a:p>
        </p:txBody>
      </p:sp>
      <p:sp>
        <p:nvSpPr>
          <p:cNvPr id="3" name="TextBox 2"/>
          <p:cNvSpPr txBox="1"/>
          <p:nvPr/>
        </p:nvSpPr>
        <p:spPr>
          <a:xfrm>
            <a:off x="381000" y="1447800"/>
            <a:ext cx="2346412" cy="1046440"/>
          </a:xfrm>
          <a:prstGeom prst="rect">
            <a:avLst/>
          </a:prstGeom>
          <a:noFill/>
        </p:spPr>
        <p:txBody>
          <a:bodyPr wrap="none" rtlCol="0">
            <a:spAutoFit/>
          </a:bodyPr>
          <a:lstStyle/>
          <a:p>
            <a:r>
              <a:rPr lang="en-US" sz="4400" dirty="0">
                <a:solidFill>
                  <a:srgbClr val="00B050"/>
                </a:solidFill>
              </a:rPr>
              <a:t>Affirmed</a:t>
            </a:r>
            <a:r>
              <a:rPr lang="en-US" sz="4400" dirty="0">
                <a:solidFill>
                  <a:prstClr val="black"/>
                </a:solidFill>
              </a:rPr>
              <a:t>.</a:t>
            </a:r>
            <a:br>
              <a:rPr lang="en-US" sz="4400" dirty="0">
                <a:solidFill>
                  <a:prstClr val="black"/>
                </a:solidFill>
              </a:rPr>
            </a:br>
            <a:endParaRPr lang="en-US" dirty="0"/>
          </a:p>
        </p:txBody>
      </p:sp>
    </p:spTree>
    <p:extLst>
      <p:ext uri="{BB962C8B-B14F-4D97-AF65-F5344CB8AC3E}">
        <p14:creationId xmlns:p14="http://schemas.microsoft.com/office/powerpoint/2010/main" val="32070908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3">
                                            <p:txEl>
                                              <p:pRg st="0" end="0"/>
                                            </p:txEl>
                                          </p:spTgt>
                                        </p:tgtEl>
                                        <p:attrNameLst>
                                          <p:attrName>style.color</p:attrName>
                                        </p:attrNameLst>
                                      </p:cBhvr>
                                      <p:by>
                                        <p:hsl h="7200000" s="0" l="0"/>
                                      </p:by>
                                    </p:animClr>
                                    <p:animClr clrSpc="hsl" dir="cw">
                                      <p:cBhvr>
                                        <p:cTn id="7" dur="500" fill="hold"/>
                                        <p:tgtEl>
                                          <p:spTgt spid="3">
                                            <p:txEl>
                                              <p:pRg st="0" end="0"/>
                                            </p:txEl>
                                          </p:spTgt>
                                        </p:tgtEl>
                                        <p:attrNameLst>
                                          <p:attrName>fillcolor</p:attrName>
                                        </p:attrNameLst>
                                      </p:cBhvr>
                                      <p:by>
                                        <p:hsl h="7200000" s="0" l="0"/>
                                      </p:by>
                                    </p:animClr>
                                    <p:animClr clrSpc="hsl" dir="cw">
                                      <p:cBhvr>
                                        <p:cTn id="8" dur="500" fill="hold"/>
                                        <p:tgtEl>
                                          <p:spTgt spid="3">
                                            <p:txEl>
                                              <p:pRg st="0" end="0"/>
                                            </p:txEl>
                                          </p:spTgt>
                                        </p:tgtEl>
                                        <p:attrNameLst>
                                          <p:attrName>stroke.color</p:attrName>
                                        </p:attrNameLst>
                                      </p:cBhvr>
                                      <p:by>
                                        <p:hsl h="7200000" s="0" l="0"/>
                                      </p:by>
                                    </p:animClr>
                                    <p:set>
                                      <p:cBhvr>
                                        <p:cTn id="9" dur="500" fill="hold"/>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5181600"/>
          </a:xfrm>
        </p:spPr>
        <p:txBody>
          <a:bodyPr/>
          <a:lstStyle/>
          <a:p>
            <a:pPr algn="l"/>
            <a:r>
              <a:rPr lang="en-US" dirty="0" smtClean="0"/>
              <a:t>“Guy I thought was up for murder turns out to be defense attorney.  I bet he murdered someone anyway.”</a:t>
            </a:r>
            <a:endParaRPr lang="en-US" dirty="0"/>
          </a:p>
        </p:txBody>
      </p:sp>
    </p:spTree>
    <p:extLst>
      <p:ext uri="{BB962C8B-B14F-4D97-AF65-F5344CB8AC3E}">
        <p14:creationId xmlns:p14="http://schemas.microsoft.com/office/powerpoint/2010/main" val="31154569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5791200"/>
          </a:xfrm>
        </p:spPr>
        <p:txBody>
          <a:bodyPr/>
          <a:lstStyle/>
          <a:p>
            <a:r>
              <a:rPr lang="en-US" dirty="0" smtClean="0">
                <a:solidFill>
                  <a:srgbClr val="FF0000"/>
                </a:solidFill>
              </a:rPr>
              <a:t>False</a:t>
            </a:r>
            <a:endParaRPr lang="en-US" dirty="0">
              <a:solidFill>
                <a:srgbClr val="FF0000"/>
              </a:solidFill>
            </a:endParaRPr>
          </a:p>
        </p:txBody>
      </p:sp>
    </p:spTree>
    <p:extLst>
      <p:ext uri="{BB962C8B-B14F-4D97-AF65-F5344CB8AC3E}">
        <p14:creationId xmlns:p14="http://schemas.microsoft.com/office/powerpoint/2010/main" val="14843898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133600"/>
            <a:ext cx="6553200" cy="1828800"/>
          </a:xfrm>
        </p:spPr>
        <p:txBody>
          <a:bodyPr/>
          <a:lstStyle/>
          <a:p>
            <a:pPr algn="l"/>
            <a:r>
              <a:rPr lang="en-US" dirty="0" smtClean="0"/>
              <a:t>“I guess all I need to know is GUILTY.         ”</a:t>
            </a:r>
            <a:endParaRPr lang="en-US" dirty="0"/>
          </a:p>
        </p:txBody>
      </p:sp>
      <p:sp>
        <p:nvSpPr>
          <p:cNvPr id="3" name="TextBox 2"/>
          <p:cNvSpPr txBox="1"/>
          <p:nvPr/>
        </p:nvSpPr>
        <p:spPr>
          <a:xfrm>
            <a:off x="3352800" y="3067334"/>
            <a:ext cx="1087157" cy="707886"/>
          </a:xfrm>
          <a:prstGeom prst="rect">
            <a:avLst/>
          </a:prstGeom>
          <a:noFill/>
        </p:spPr>
        <p:txBody>
          <a:bodyPr wrap="none" rtlCol="0">
            <a:spAutoFit/>
          </a:bodyPr>
          <a:lstStyle/>
          <a:p>
            <a:r>
              <a:rPr lang="en-US" sz="4000" dirty="0" smtClean="0">
                <a:solidFill>
                  <a:schemeClr val="accent6">
                    <a:lumMod val="75000"/>
                  </a:schemeClr>
                </a:solidFill>
                <a:latin typeface="Brush Script MT" panose="03060802040406070304" pitchFamily="66" charset="0"/>
              </a:rPr>
              <a:t>LOL</a:t>
            </a:r>
            <a:endParaRPr lang="en-US" sz="4000" dirty="0">
              <a:solidFill>
                <a:schemeClr val="accent6">
                  <a:lumMod val="75000"/>
                </a:schemeClr>
              </a:solidFill>
              <a:latin typeface="Brush Script MT" panose="03060802040406070304" pitchFamily="66" charset="0"/>
            </a:endParaRPr>
          </a:p>
        </p:txBody>
      </p:sp>
    </p:spTree>
    <p:extLst>
      <p:ext uri="{BB962C8B-B14F-4D97-AF65-F5344CB8AC3E}">
        <p14:creationId xmlns:p14="http://schemas.microsoft.com/office/powerpoint/2010/main" val="42587054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80">
                                          <p:stCondLst>
                                            <p:cond delay="0"/>
                                          </p:stCondLst>
                                        </p:cTn>
                                        <p:tgtEl>
                                          <p:spTgt spid="3"/>
                                        </p:tgtEl>
                                      </p:cBhvr>
                                    </p:animEffect>
                                    <p:anim calcmode="lin" valueType="num">
                                      <p:cBhvr>
                                        <p:cTn id="1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gtEl>
                                      </p:cBhvr>
                                      <p:to x="100000" y="60000"/>
                                    </p:animScale>
                                    <p:animScale>
                                      <p:cBhvr>
                                        <p:cTn id="18" dur="166" decel="50000">
                                          <p:stCondLst>
                                            <p:cond delay="676"/>
                                          </p:stCondLst>
                                        </p:cTn>
                                        <p:tgtEl>
                                          <p:spTgt spid="3"/>
                                        </p:tgtEl>
                                      </p:cBhvr>
                                      <p:to x="100000" y="100000"/>
                                    </p:animScale>
                                    <p:animScale>
                                      <p:cBhvr>
                                        <p:cTn id="19" dur="26">
                                          <p:stCondLst>
                                            <p:cond delay="1312"/>
                                          </p:stCondLst>
                                        </p:cTn>
                                        <p:tgtEl>
                                          <p:spTgt spid="3"/>
                                        </p:tgtEl>
                                      </p:cBhvr>
                                      <p:to x="100000" y="80000"/>
                                    </p:animScale>
                                    <p:animScale>
                                      <p:cBhvr>
                                        <p:cTn id="20" dur="166" decel="50000">
                                          <p:stCondLst>
                                            <p:cond delay="1338"/>
                                          </p:stCondLst>
                                        </p:cTn>
                                        <p:tgtEl>
                                          <p:spTgt spid="3"/>
                                        </p:tgtEl>
                                      </p:cBhvr>
                                      <p:to x="100000" y="100000"/>
                                    </p:animScale>
                                    <p:animScale>
                                      <p:cBhvr>
                                        <p:cTn id="21" dur="26">
                                          <p:stCondLst>
                                            <p:cond delay="1642"/>
                                          </p:stCondLst>
                                        </p:cTn>
                                        <p:tgtEl>
                                          <p:spTgt spid="3"/>
                                        </p:tgtEl>
                                      </p:cBhvr>
                                      <p:to x="100000" y="90000"/>
                                    </p:animScale>
                                    <p:animScale>
                                      <p:cBhvr>
                                        <p:cTn id="22" dur="166" decel="50000">
                                          <p:stCondLst>
                                            <p:cond delay="1668"/>
                                          </p:stCondLst>
                                        </p:cTn>
                                        <p:tgtEl>
                                          <p:spTgt spid="3"/>
                                        </p:tgtEl>
                                      </p:cBhvr>
                                      <p:to x="100000" y="100000"/>
                                    </p:animScale>
                                    <p:animScale>
                                      <p:cBhvr>
                                        <p:cTn id="23" dur="26">
                                          <p:stCondLst>
                                            <p:cond delay="1808"/>
                                          </p:stCondLst>
                                        </p:cTn>
                                        <p:tgtEl>
                                          <p:spTgt spid="3"/>
                                        </p:tgtEl>
                                      </p:cBhvr>
                                      <p:to x="100000" y="95000"/>
                                    </p:animScale>
                                    <p:animScale>
                                      <p:cBhvr>
                                        <p:cTn id="2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57400"/>
            <a:ext cx="7772400" cy="4343400"/>
          </a:xfrm>
        </p:spPr>
        <p:txBody>
          <a:bodyPr>
            <a:normAutofit/>
          </a:bodyPr>
          <a:lstStyle/>
          <a:p>
            <a:r>
              <a:rPr lang="en-US" cap="none" dirty="0" smtClean="0"/>
              <a:t>Seniors</a:t>
            </a:r>
            <a:r>
              <a:rPr lang="en-US" dirty="0" smtClean="0"/>
              <a:t>					66+</a:t>
            </a:r>
            <a:br>
              <a:rPr lang="en-US" dirty="0" smtClean="0"/>
            </a:br>
            <a:r>
              <a:rPr lang="en-US" cap="none" dirty="0" smtClean="0"/>
              <a:t>Baby Boomers</a:t>
            </a:r>
            <a:r>
              <a:rPr lang="en-US" dirty="0" smtClean="0"/>
              <a:t>			45-64</a:t>
            </a:r>
            <a:br>
              <a:rPr lang="en-US" dirty="0" smtClean="0"/>
            </a:br>
            <a:r>
              <a:rPr lang="en-US" cap="none" dirty="0" smtClean="0"/>
              <a:t>Gen </a:t>
            </a:r>
            <a:r>
              <a:rPr lang="en-US" dirty="0" smtClean="0"/>
              <a:t>X					35-44</a:t>
            </a:r>
            <a:br>
              <a:rPr lang="en-US" dirty="0" smtClean="0"/>
            </a:br>
            <a:r>
              <a:rPr lang="en-US" cap="none" dirty="0" smtClean="0"/>
              <a:t>Millennial/Gen </a:t>
            </a:r>
            <a:r>
              <a:rPr lang="en-US" cap="none" dirty="0" smtClean="0"/>
              <a:t>Y</a:t>
            </a:r>
            <a:r>
              <a:rPr lang="en-US" dirty="0" smtClean="0"/>
              <a:t>			18-34</a:t>
            </a:r>
            <a:endParaRPr lang="en-US" dirty="0"/>
          </a:p>
        </p:txBody>
      </p:sp>
      <p:sp>
        <p:nvSpPr>
          <p:cNvPr id="3" name="Text Placeholder 2"/>
          <p:cNvSpPr>
            <a:spLocks noGrp="1"/>
          </p:cNvSpPr>
          <p:nvPr>
            <p:ph type="body" idx="1"/>
          </p:nvPr>
        </p:nvSpPr>
        <p:spPr>
          <a:xfrm>
            <a:off x="609600" y="228600"/>
            <a:ext cx="7772400" cy="1500187"/>
          </a:xfrm>
        </p:spPr>
        <p:txBody>
          <a:bodyPr>
            <a:normAutofit lnSpcReduction="10000"/>
          </a:bodyPr>
          <a:lstStyle/>
          <a:p>
            <a:pPr algn="ctr"/>
            <a:r>
              <a:rPr lang="en-US" sz="4800" b="1" dirty="0" smtClean="0">
                <a:solidFill>
                  <a:schemeClr val="tx1"/>
                </a:solidFill>
                <a:effectLst>
                  <a:outerShdw blurRad="38100" dist="38100" dir="2700000" algn="tl">
                    <a:srgbClr val="000000">
                      <a:alpha val="43137"/>
                    </a:srgbClr>
                  </a:outerShdw>
                </a:effectLst>
              </a:rPr>
              <a:t>GENERATIONAL CHARACTERISTICS</a:t>
            </a:r>
            <a:endParaRPr lang="en-US" sz="48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03464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763000" cy="6278562"/>
          </a:xfrm>
        </p:spPr>
        <p:txBody>
          <a:bodyPr/>
          <a:lstStyle/>
          <a:p>
            <a:r>
              <a:rPr lang="en-US" dirty="0" smtClean="0"/>
              <a:t>	</a:t>
            </a:r>
            <a:r>
              <a:rPr lang="en-US" dirty="0" smtClean="0">
                <a:solidFill>
                  <a:srgbClr val="00B050"/>
                </a:solidFill>
              </a:rPr>
              <a:t>True</a:t>
            </a:r>
            <a:endParaRPr lang="en-US" dirty="0">
              <a:solidFill>
                <a:srgbClr val="00B050"/>
              </a:solidFill>
            </a:endParaRPr>
          </a:p>
        </p:txBody>
      </p:sp>
    </p:spTree>
    <p:extLst>
      <p:ext uri="{BB962C8B-B14F-4D97-AF65-F5344CB8AC3E}">
        <p14:creationId xmlns:p14="http://schemas.microsoft.com/office/powerpoint/2010/main" val="9138852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a:bodyPr>
          <a:lstStyle/>
          <a:p>
            <a:pPr algn="l"/>
            <a:r>
              <a:rPr lang="en-US" sz="3200" i="1" dirty="0" smtClean="0"/>
              <a:t>Shaw v. State</a:t>
            </a:r>
            <a:r>
              <a:rPr lang="en-US" sz="3200" dirty="0" smtClean="0"/>
              <a:t>, 2013 WL 5533080, 2013 Miss. App. Lexis 662 (October 8, 2013)</a:t>
            </a:r>
            <a:br>
              <a:rPr lang="en-US" sz="3200" dirty="0" smtClean="0"/>
            </a:br>
            <a:endParaRPr lang="en-US" sz="3200" i="1" dirty="0"/>
          </a:p>
        </p:txBody>
      </p:sp>
      <p:sp>
        <p:nvSpPr>
          <p:cNvPr id="3" name="TextBox 2"/>
          <p:cNvSpPr txBox="1"/>
          <p:nvPr/>
        </p:nvSpPr>
        <p:spPr>
          <a:xfrm>
            <a:off x="429904" y="2082421"/>
            <a:ext cx="8458200" cy="1569660"/>
          </a:xfrm>
          <a:prstGeom prst="rect">
            <a:avLst/>
          </a:prstGeom>
          <a:noFill/>
        </p:spPr>
        <p:txBody>
          <a:bodyPr wrap="square" rtlCol="0">
            <a:spAutoFit/>
          </a:bodyPr>
          <a:lstStyle/>
          <a:p>
            <a:r>
              <a:rPr lang="en-US" sz="3200" dirty="0">
                <a:solidFill>
                  <a:prstClr val="black"/>
                </a:solidFill>
              </a:rPr>
              <a:t>Juror contacted 3 trial witnesses on Facebook with that comment.  Trial court denies motion for mistrial.</a:t>
            </a:r>
            <a:endParaRPr lang="en-US" dirty="0"/>
          </a:p>
        </p:txBody>
      </p:sp>
      <p:sp>
        <p:nvSpPr>
          <p:cNvPr id="5" name="Rectangle 4"/>
          <p:cNvSpPr/>
          <p:nvPr/>
        </p:nvSpPr>
        <p:spPr>
          <a:xfrm>
            <a:off x="429904" y="4191000"/>
            <a:ext cx="3829895" cy="584775"/>
          </a:xfrm>
          <a:prstGeom prst="rect">
            <a:avLst/>
          </a:prstGeom>
        </p:spPr>
        <p:txBody>
          <a:bodyPr wrap="none">
            <a:spAutoFit/>
          </a:bodyPr>
          <a:lstStyle/>
          <a:p>
            <a:r>
              <a:rPr lang="en-US" sz="3200" dirty="0">
                <a:solidFill>
                  <a:srgbClr val="00B050"/>
                </a:solidFill>
              </a:rPr>
              <a:t>Affirmed</a:t>
            </a:r>
            <a:r>
              <a:rPr lang="en-US" sz="3200" dirty="0">
                <a:solidFill>
                  <a:prstClr val="black"/>
                </a:solidFill>
              </a:rPr>
              <a:t> or </a:t>
            </a:r>
            <a:r>
              <a:rPr lang="en-US" sz="3200" dirty="0">
                <a:solidFill>
                  <a:srgbClr val="FF0000"/>
                </a:solidFill>
              </a:rPr>
              <a:t>reversed</a:t>
            </a:r>
            <a:r>
              <a:rPr lang="en-US" sz="3200" dirty="0">
                <a:solidFill>
                  <a:prstClr val="black"/>
                </a:solidFill>
              </a:rPr>
              <a:t>?</a:t>
            </a:r>
            <a:endParaRPr lang="en-US" dirty="0"/>
          </a:p>
        </p:txBody>
      </p:sp>
    </p:spTree>
    <p:extLst>
      <p:ext uri="{BB962C8B-B14F-4D97-AF65-F5344CB8AC3E}">
        <p14:creationId xmlns:p14="http://schemas.microsoft.com/office/powerpoint/2010/main" val="9560679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1371600"/>
            <a:ext cx="1676400" cy="609600"/>
          </a:xfrm>
        </p:spPr>
        <p:txBody>
          <a:bodyPr>
            <a:normAutofit fontScale="90000"/>
          </a:bodyPr>
          <a:lstStyle/>
          <a:p>
            <a:pPr algn="l"/>
            <a:r>
              <a:rPr lang="en-US" sz="3200" dirty="0" smtClean="0">
                <a:solidFill>
                  <a:srgbClr val="00B050"/>
                </a:solidFill>
              </a:rPr>
              <a:t>Affirmed</a:t>
            </a:r>
            <a:r>
              <a:rPr lang="en-US" sz="3200" dirty="0" smtClean="0"/>
              <a:t>.</a:t>
            </a:r>
            <a:br>
              <a:rPr lang="en-US" sz="3200" dirty="0" smtClean="0"/>
            </a:br>
            <a:endParaRPr lang="en-US" sz="3200" dirty="0"/>
          </a:p>
        </p:txBody>
      </p:sp>
      <p:sp>
        <p:nvSpPr>
          <p:cNvPr id="4" name="Rectangle 3"/>
          <p:cNvSpPr/>
          <p:nvPr/>
        </p:nvSpPr>
        <p:spPr>
          <a:xfrm>
            <a:off x="838200" y="2362200"/>
            <a:ext cx="7620000" cy="3539430"/>
          </a:xfrm>
          <a:prstGeom prst="rect">
            <a:avLst/>
          </a:prstGeom>
        </p:spPr>
        <p:txBody>
          <a:bodyPr wrap="square">
            <a:spAutoFit/>
          </a:bodyPr>
          <a:lstStyle/>
          <a:p>
            <a:r>
              <a:rPr lang="en-US" sz="3200" dirty="0">
                <a:solidFill>
                  <a:prstClr val="black"/>
                </a:solidFill>
              </a:rPr>
              <a:t>Trial judge thoroughly questioned juror regarding his contact and promptly removed him from the jury.  Remaining jurors polled by the trial judge all stated the juror had not made any positive or negative comments regarding the witnesses </a:t>
            </a:r>
            <a:r>
              <a:rPr lang="en-US" sz="3200" dirty="0" smtClean="0">
                <a:solidFill>
                  <a:prstClr val="black"/>
                </a:solidFill>
              </a:rPr>
              <a:t>and that they could </a:t>
            </a:r>
            <a:r>
              <a:rPr lang="en-US" sz="3200" dirty="0">
                <a:solidFill>
                  <a:prstClr val="black"/>
                </a:solidFill>
              </a:rPr>
              <a:t>be fair and impartial. </a:t>
            </a:r>
            <a:endParaRPr lang="en-US" dirty="0"/>
          </a:p>
        </p:txBody>
      </p:sp>
    </p:spTree>
    <p:extLst>
      <p:ext uri="{BB962C8B-B14F-4D97-AF65-F5344CB8AC3E}">
        <p14:creationId xmlns:p14="http://schemas.microsoft.com/office/powerpoint/2010/main" val="18151620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5410200"/>
          </a:xfrm>
        </p:spPr>
        <p:txBody>
          <a:bodyPr/>
          <a:lstStyle/>
          <a:p>
            <a:pPr algn="l"/>
            <a:r>
              <a:rPr lang="en-US" dirty="0" smtClean="0"/>
              <a:t>“Attorneys presenting ‘evidence.’  Since </a:t>
            </a:r>
            <a:r>
              <a:rPr lang="en-US" dirty="0" smtClean="0"/>
              <a:t>when </a:t>
            </a:r>
            <a:r>
              <a:rPr lang="en-US" dirty="0" smtClean="0"/>
              <a:t>are security photos, DNA, and testimony </a:t>
            </a:r>
            <a:r>
              <a:rPr lang="en-US" dirty="0" smtClean="0"/>
              <a:t>evidence?  </a:t>
            </a:r>
            <a:r>
              <a:rPr lang="en-US" dirty="0" smtClean="0"/>
              <a:t>Trusting my intuition.”</a:t>
            </a:r>
            <a:endParaRPr lang="en-US" dirty="0"/>
          </a:p>
        </p:txBody>
      </p:sp>
    </p:spTree>
    <p:extLst>
      <p:ext uri="{BB962C8B-B14F-4D97-AF65-F5344CB8AC3E}">
        <p14:creationId xmlns:p14="http://schemas.microsoft.com/office/powerpoint/2010/main" val="37794101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6248400"/>
          </a:xfrm>
        </p:spPr>
        <p:txBody>
          <a:bodyPr/>
          <a:lstStyle/>
          <a:p>
            <a:r>
              <a:rPr lang="en-US" dirty="0" smtClean="0">
                <a:solidFill>
                  <a:srgbClr val="FF0000"/>
                </a:solidFill>
              </a:rPr>
              <a:t>False</a:t>
            </a:r>
            <a:endParaRPr lang="en-US" dirty="0">
              <a:solidFill>
                <a:srgbClr val="FF0000"/>
              </a:solidFill>
            </a:endParaRPr>
          </a:p>
        </p:txBody>
      </p:sp>
    </p:spTree>
    <p:extLst>
      <p:ext uri="{BB962C8B-B14F-4D97-AF65-F5344CB8AC3E}">
        <p14:creationId xmlns:p14="http://schemas.microsoft.com/office/powerpoint/2010/main" val="4929002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30875"/>
            <a:ext cx="8572500" cy="2438400"/>
          </a:xfrm>
        </p:spPr>
        <p:txBody>
          <a:bodyPr>
            <a:normAutofit/>
          </a:bodyPr>
          <a:lstStyle/>
          <a:p>
            <a:pPr algn="l"/>
            <a:r>
              <a:rPr lang="en-US" sz="2800" dirty="0" smtClean="0"/>
              <a:t>Juror:  “Not sure if you recognize me or not.  I thought you did a great job today on the witness stand.  You really explained things so great.”  </a:t>
            </a:r>
            <a:endParaRPr lang="en-US" sz="2800" dirty="0"/>
          </a:p>
        </p:txBody>
      </p:sp>
      <p:sp>
        <p:nvSpPr>
          <p:cNvPr id="4" name="Rectangle 3"/>
          <p:cNvSpPr/>
          <p:nvPr/>
        </p:nvSpPr>
        <p:spPr>
          <a:xfrm>
            <a:off x="305937" y="2667000"/>
            <a:ext cx="4572000" cy="1384995"/>
          </a:xfrm>
          <a:prstGeom prst="rect">
            <a:avLst/>
          </a:prstGeom>
        </p:spPr>
        <p:txBody>
          <a:bodyPr>
            <a:spAutoFit/>
          </a:bodyPr>
          <a:lstStyle/>
          <a:p>
            <a:r>
              <a:rPr lang="en-US" sz="2800" dirty="0">
                <a:solidFill>
                  <a:prstClr val="black"/>
                </a:solidFill>
              </a:rPr>
              <a:t>Witness:  “I was thinking that was you</a:t>
            </a:r>
            <a:r>
              <a:rPr lang="en-US" sz="2800" dirty="0" smtClean="0">
                <a:solidFill>
                  <a:prstClr val="black"/>
                </a:solidFill>
              </a:rPr>
              <a:t>. </a:t>
            </a:r>
            <a:r>
              <a:rPr lang="en-US" sz="2800" dirty="0">
                <a:solidFill>
                  <a:prstClr val="black"/>
                </a:solidFill>
              </a:rPr>
              <a:t>There is a risk of a mistrial if that gets out</a:t>
            </a:r>
            <a:r>
              <a:rPr lang="en-US" sz="2800" dirty="0" smtClean="0">
                <a:solidFill>
                  <a:prstClr val="black"/>
                </a:solidFill>
              </a:rPr>
              <a:t>.”</a:t>
            </a:r>
            <a:endParaRPr lang="en-US" dirty="0"/>
          </a:p>
        </p:txBody>
      </p:sp>
    </p:spTree>
    <p:extLst>
      <p:ext uri="{BB962C8B-B14F-4D97-AF65-F5344CB8AC3E}">
        <p14:creationId xmlns:p14="http://schemas.microsoft.com/office/powerpoint/2010/main" val="42606323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6019800"/>
          </a:xfrm>
        </p:spPr>
        <p:txBody>
          <a:bodyPr/>
          <a:lstStyle/>
          <a:p>
            <a:r>
              <a:rPr lang="en-US" dirty="0" smtClean="0">
                <a:solidFill>
                  <a:srgbClr val="00B050"/>
                </a:solidFill>
              </a:rPr>
              <a:t>True</a:t>
            </a:r>
            <a:endParaRPr lang="en-US" dirty="0">
              <a:solidFill>
                <a:srgbClr val="00B050"/>
              </a:solidFill>
            </a:endParaRPr>
          </a:p>
        </p:txBody>
      </p:sp>
    </p:spTree>
    <p:extLst>
      <p:ext uri="{BB962C8B-B14F-4D97-AF65-F5344CB8AC3E}">
        <p14:creationId xmlns:p14="http://schemas.microsoft.com/office/powerpoint/2010/main" val="11024337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352800"/>
          </a:xfrm>
        </p:spPr>
        <p:txBody>
          <a:bodyPr>
            <a:normAutofit/>
          </a:bodyPr>
          <a:lstStyle/>
          <a:p>
            <a:pPr algn="l"/>
            <a:r>
              <a:rPr lang="en-US" sz="3200" i="1" dirty="0" smtClean="0"/>
              <a:t>State v. Smith</a:t>
            </a:r>
            <a:r>
              <a:rPr lang="en-US" sz="3200" dirty="0" smtClean="0"/>
              <a:t>, 2012 Tenn. Crim. App. LEXIS 165 (September 10, 2013)</a:t>
            </a:r>
            <a:br>
              <a:rPr lang="en-US" sz="3200" dirty="0" smtClean="0"/>
            </a:br>
            <a:r>
              <a:rPr lang="en-US" sz="3200" dirty="0"/>
              <a:t/>
            </a:r>
            <a:br>
              <a:rPr lang="en-US" sz="3200" dirty="0"/>
            </a:br>
            <a:r>
              <a:rPr lang="en-US" sz="3200" dirty="0" smtClean="0"/>
              <a:t>Trial judge informs attorneys of the communication. Verdict of guilty.  Motion for new trial denied.</a:t>
            </a:r>
            <a:endParaRPr lang="en-US" sz="3200" i="1" dirty="0"/>
          </a:p>
        </p:txBody>
      </p:sp>
      <p:sp>
        <p:nvSpPr>
          <p:cNvPr id="4" name="Rectangle 3"/>
          <p:cNvSpPr/>
          <p:nvPr/>
        </p:nvSpPr>
        <p:spPr>
          <a:xfrm>
            <a:off x="457200" y="4267200"/>
            <a:ext cx="3829895" cy="584775"/>
          </a:xfrm>
          <a:prstGeom prst="rect">
            <a:avLst/>
          </a:prstGeom>
        </p:spPr>
        <p:txBody>
          <a:bodyPr wrap="none">
            <a:spAutoFit/>
          </a:bodyPr>
          <a:lstStyle/>
          <a:p>
            <a:r>
              <a:rPr lang="en-US" sz="3200" dirty="0">
                <a:solidFill>
                  <a:srgbClr val="00B050"/>
                </a:solidFill>
              </a:rPr>
              <a:t>Affirmed</a:t>
            </a:r>
            <a:r>
              <a:rPr lang="en-US" sz="3200" dirty="0">
                <a:solidFill>
                  <a:prstClr val="black"/>
                </a:solidFill>
              </a:rPr>
              <a:t> or </a:t>
            </a:r>
            <a:r>
              <a:rPr lang="en-US" sz="3200" dirty="0">
                <a:solidFill>
                  <a:srgbClr val="FF0000"/>
                </a:solidFill>
              </a:rPr>
              <a:t>reversed</a:t>
            </a:r>
            <a:r>
              <a:rPr lang="en-US" sz="3200" dirty="0">
                <a:solidFill>
                  <a:prstClr val="black"/>
                </a:solidFill>
              </a:rPr>
              <a:t>?</a:t>
            </a:r>
            <a:endParaRPr lang="en-US" dirty="0"/>
          </a:p>
        </p:txBody>
      </p:sp>
    </p:spTree>
    <p:extLst>
      <p:ext uri="{BB962C8B-B14F-4D97-AF65-F5344CB8AC3E}">
        <p14:creationId xmlns:p14="http://schemas.microsoft.com/office/powerpoint/2010/main" val="22151385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133600"/>
            <a:ext cx="8763000" cy="4572000"/>
          </a:xfrm>
        </p:spPr>
        <p:txBody>
          <a:bodyPr>
            <a:normAutofit/>
          </a:bodyPr>
          <a:lstStyle/>
          <a:p>
            <a:pPr algn="l"/>
            <a:r>
              <a:rPr lang="en-US" sz="3200" dirty="0" smtClean="0"/>
              <a:t>When communications between a juror and a third party are brought to a trial court’s attention, the trial court must immediately inform the parties and conduct a hearing on the record to establish the nature and extent of the improper communications and whether the communications affect the outcome of the trial.  Case remanded for </a:t>
            </a:r>
            <a:r>
              <a:rPr lang="en-US" sz="3200" dirty="0" smtClean="0"/>
              <a:t>such a  </a:t>
            </a:r>
            <a:r>
              <a:rPr lang="en-US" sz="3200" dirty="0" smtClean="0"/>
              <a:t>hearing.</a:t>
            </a:r>
            <a:endParaRPr lang="en-US" sz="3200" dirty="0"/>
          </a:p>
        </p:txBody>
      </p:sp>
      <p:sp>
        <p:nvSpPr>
          <p:cNvPr id="5" name="Rectangle 4"/>
          <p:cNvSpPr/>
          <p:nvPr/>
        </p:nvSpPr>
        <p:spPr>
          <a:xfrm>
            <a:off x="175146" y="838200"/>
            <a:ext cx="1703287" cy="584775"/>
          </a:xfrm>
          <a:prstGeom prst="rect">
            <a:avLst/>
          </a:prstGeom>
        </p:spPr>
        <p:txBody>
          <a:bodyPr wrap="none">
            <a:spAutoFit/>
          </a:bodyPr>
          <a:lstStyle/>
          <a:p>
            <a:r>
              <a:rPr lang="en-US" sz="3200" dirty="0">
                <a:solidFill>
                  <a:srgbClr val="FF0000"/>
                </a:solidFill>
              </a:rPr>
              <a:t>Reversed</a:t>
            </a:r>
            <a:endParaRPr lang="en-US" dirty="0">
              <a:solidFill>
                <a:srgbClr val="FF0000"/>
              </a:solidFill>
            </a:endParaRPr>
          </a:p>
        </p:txBody>
      </p:sp>
    </p:spTree>
    <p:extLst>
      <p:ext uri="{BB962C8B-B14F-4D97-AF65-F5344CB8AC3E}">
        <p14:creationId xmlns:p14="http://schemas.microsoft.com/office/powerpoint/2010/main" val="38931599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5">
                                            <p:txEl>
                                              <p:pRg st="0" end="0"/>
                                            </p:txEl>
                                          </p:spTgt>
                                        </p:tgtEl>
                                        <p:attrNameLst>
                                          <p:attrName>style.color</p:attrName>
                                        </p:attrNameLst>
                                      </p:cBhvr>
                                      <p:by>
                                        <p:hsl h="7200000" s="0" l="0"/>
                                      </p:by>
                                    </p:animClr>
                                    <p:animClr clrSpc="hsl" dir="cw">
                                      <p:cBhvr>
                                        <p:cTn id="7" dur="500" fill="hold"/>
                                        <p:tgtEl>
                                          <p:spTgt spid="5">
                                            <p:txEl>
                                              <p:pRg st="0" end="0"/>
                                            </p:txEl>
                                          </p:spTgt>
                                        </p:tgtEl>
                                        <p:attrNameLst>
                                          <p:attrName>fillcolor</p:attrName>
                                        </p:attrNameLst>
                                      </p:cBhvr>
                                      <p:by>
                                        <p:hsl h="7200000" s="0" l="0"/>
                                      </p:by>
                                    </p:animClr>
                                    <p:animClr clrSpc="hsl" dir="cw">
                                      <p:cBhvr>
                                        <p:cTn id="8" dur="500" fill="hold"/>
                                        <p:tgtEl>
                                          <p:spTgt spid="5">
                                            <p:txEl>
                                              <p:pRg st="0" end="0"/>
                                            </p:txEl>
                                          </p:spTgt>
                                        </p:tgtEl>
                                        <p:attrNameLst>
                                          <p:attrName>stroke.color</p:attrName>
                                        </p:attrNameLst>
                                      </p:cBhvr>
                                      <p:by>
                                        <p:hsl h="7200000" s="0" l="0"/>
                                      </p:by>
                                    </p:animClr>
                                    <p:set>
                                      <p:cBhvr>
                                        <p:cTn id="9" dur="500" fill="hold"/>
                                        <p:tgtEl>
                                          <p:spTgt spid="5">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447800"/>
          </a:xfrm>
        </p:spPr>
        <p:txBody>
          <a:bodyPr>
            <a:normAutofit/>
          </a:bodyPr>
          <a:lstStyle/>
          <a:p>
            <a:pPr algn="l"/>
            <a:r>
              <a:rPr lang="en-US" sz="3200" dirty="0" smtClean="0"/>
              <a:t>Report for jury duty:  Defendant looks like a murderer.  Guilty.  Waiting for opening remarks.</a:t>
            </a:r>
            <a:endParaRPr lang="en-US" sz="3200" dirty="0"/>
          </a:p>
        </p:txBody>
      </p:sp>
      <p:sp>
        <p:nvSpPr>
          <p:cNvPr id="4" name="Rectangle 3"/>
          <p:cNvSpPr/>
          <p:nvPr/>
        </p:nvSpPr>
        <p:spPr>
          <a:xfrm>
            <a:off x="457200" y="1905000"/>
            <a:ext cx="8077200" cy="1569660"/>
          </a:xfrm>
          <a:prstGeom prst="rect">
            <a:avLst/>
          </a:prstGeom>
        </p:spPr>
        <p:txBody>
          <a:bodyPr wrap="square">
            <a:spAutoFit/>
          </a:bodyPr>
          <a:lstStyle/>
          <a:p>
            <a:r>
              <a:rPr lang="en-US" sz="3200" dirty="0">
                <a:solidFill>
                  <a:prstClr val="black"/>
                </a:solidFill>
              </a:rPr>
              <a:t>Guy I thought was up for murder turns out to be defense attorney.  I bet he murdered someone anyway.</a:t>
            </a:r>
            <a:endParaRPr lang="en-US" dirty="0"/>
          </a:p>
        </p:txBody>
      </p:sp>
      <p:sp>
        <p:nvSpPr>
          <p:cNvPr id="6" name="Rectangle 5"/>
          <p:cNvSpPr/>
          <p:nvPr/>
        </p:nvSpPr>
        <p:spPr>
          <a:xfrm>
            <a:off x="457200" y="3703260"/>
            <a:ext cx="7924800" cy="1569660"/>
          </a:xfrm>
          <a:prstGeom prst="rect">
            <a:avLst/>
          </a:prstGeom>
        </p:spPr>
        <p:txBody>
          <a:bodyPr wrap="square">
            <a:spAutoFit/>
          </a:bodyPr>
          <a:lstStyle/>
          <a:p>
            <a:r>
              <a:rPr lang="en-US" sz="3200" dirty="0">
                <a:solidFill>
                  <a:prstClr val="black"/>
                </a:solidFill>
              </a:rPr>
              <a:t>Attorneys representing </a:t>
            </a:r>
            <a:r>
              <a:rPr lang="en-US" sz="3200" dirty="0" smtClean="0">
                <a:solidFill>
                  <a:prstClr val="black"/>
                </a:solidFill>
              </a:rPr>
              <a:t>‘evidence’.  Since when </a:t>
            </a:r>
            <a:r>
              <a:rPr lang="en-US" sz="3200" dirty="0">
                <a:solidFill>
                  <a:prstClr val="black"/>
                </a:solidFill>
              </a:rPr>
              <a:t>are security photos, DNA, and testimony </a:t>
            </a:r>
            <a:r>
              <a:rPr lang="en-US" sz="3200" dirty="0" smtClean="0">
                <a:solidFill>
                  <a:prstClr val="black"/>
                </a:solidFill>
              </a:rPr>
              <a:t>evidence?  </a:t>
            </a:r>
            <a:r>
              <a:rPr lang="en-US" sz="3200" dirty="0">
                <a:solidFill>
                  <a:prstClr val="black"/>
                </a:solidFill>
              </a:rPr>
              <a:t>Trusting </a:t>
            </a:r>
            <a:r>
              <a:rPr lang="en-US" sz="3200" dirty="0" smtClean="0">
                <a:solidFill>
                  <a:prstClr val="black"/>
                </a:solidFill>
              </a:rPr>
              <a:t>my intuition</a:t>
            </a:r>
            <a:r>
              <a:rPr lang="en-US" sz="3200" dirty="0" smtClean="0">
                <a:solidFill>
                  <a:prstClr val="black"/>
                </a:solidFill>
              </a:rPr>
              <a:t>.</a:t>
            </a:r>
            <a:endParaRPr lang="en-US" dirty="0"/>
          </a:p>
        </p:txBody>
      </p:sp>
    </p:spTree>
    <p:extLst>
      <p:ext uri="{BB962C8B-B14F-4D97-AF65-F5344CB8AC3E}">
        <p14:creationId xmlns:p14="http://schemas.microsoft.com/office/powerpoint/2010/main" val="17963273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a:xfrm>
            <a:off x="457200" y="1219200"/>
            <a:ext cx="8229600" cy="4525963"/>
          </a:xfrm>
        </p:spPr>
        <p:txBody>
          <a:bodyPr/>
          <a:lstStyle/>
          <a:p>
            <a:pPr marL="0" indent="0" algn="just">
              <a:buNone/>
            </a:pPr>
            <a:r>
              <a:rPr lang="en-US" dirty="0" smtClean="0"/>
              <a:t>The following are generalizations based upon large segments of </a:t>
            </a:r>
            <a:r>
              <a:rPr lang="en-US" dirty="0" smtClean="0"/>
              <a:t>society. </a:t>
            </a:r>
            <a:r>
              <a:rPr lang="en-US" dirty="0"/>
              <a:t>I</a:t>
            </a:r>
            <a:r>
              <a:rPr lang="en-US" dirty="0" smtClean="0"/>
              <a:t>ndividual </a:t>
            </a:r>
            <a:r>
              <a:rPr lang="en-US" dirty="0" smtClean="0"/>
              <a:t>life experiences, biases, and personalities </a:t>
            </a:r>
            <a:r>
              <a:rPr lang="en-US" dirty="0" smtClean="0"/>
              <a:t>have </a:t>
            </a:r>
            <a:r>
              <a:rPr lang="en-US" dirty="0" smtClean="0"/>
              <a:t>more impact than generalities alone.</a:t>
            </a:r>
          </a:p>
          <a:p>
            <a:pPr marL="0" indent="0">
              <a:buNone/>
            </a:pPr>
            <a:endParaRPr lang="en-US" dirty="0"/>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3276600"/>
            <a:ext cx="8151813" cy="304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20157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wipe(down)">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029200"/>
            <a:ext cx="5486400" cy="914400"/>
          </a:xfrm>
        </p:spPr>
        <p:txBody>
          <a:bodyPr>
            <a:normAutofit/>
          </a:bodyPr>
          <a:lstStyle/>
          <a:p>
            <a:endParaRPr lang="en-US" dirty="0"/>
          </a:p>
        </p:txBody>
      </p:sp>
      <p:sp>
        <p:nvSpPr>
          <p:cNvPr id="4" name="Text Placeholder 3"/>
          <p:cNvSpPr>
            <a:spLocks noGrp="1"/>
          </p:cNvSpPr>
          <p:nvPr>
            <p:ph type="body" sz="half" idx="2"/>
          </p:nvPr>
        </p:nvSpPr>
        <p:spPr>
          <a:xfrm>
            <a:off x="1752600" y="5943600"/>
            <a:ext cx="5486400" cy="804862"/>
          </a:xfrm>
        </p:spPr>
        <p:txBody>
          <a:bodyPr/>
          <a:lstStyle/>
          <a:p>
            <a:endParaRPr lang="en-US" dirty="0"/>
          </a:p>
        </p:txBody>
      </p:sp>
      <p:pic>
        <p:nvPicPr>
          <p:cNvPr id="3074"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8190" b="18190"/>
          <a:stretch>
            <a:fillRect/>
          </a:stretch>
        </p:blipFill>
        <p:spPr bwMode="auto">
          <a:xfrm>
            <a:off x="1752600" y="609600"/>
            <a:ext cx="54864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32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3074"/>
                                        </p:tgtEl>
                                        <p:attrNameLst>
                                          <p:attrName>r</p:attrName>
                                        </p:attrNameLst>
                                      </p:cBhvr>
                                    </p:animRot>
                                    <p:animRot by="-240000">
                                      <p:cBhvr>
                                        <p:cTn id="14" dur="200" fill="hold">
                                          <p:stCondLst>
                                            <p:cond delay="200"/>
                                          </p:stCondLst>
                                        </p:cTn>
                                        <p:tgtEl>
                                          <p:spTgt spid="3074"/>
                                        </p:tgtEl>
                                        <p:attrNameLst>
                                          <p:attrName>r</p:attrName>
                                        </p:attrNameLst>
                                      </p:cBhvr>
                                    </p:animRot>
                                    <p:animRot by="240000">
                                      <p:cBhvr>
                                        <p:cTn id="15" dur="200" fill="hold">
                                          <p:stCondLst>
                                            <p:cond delay="400"/>
                                          </p:stCondLst>
                                        </p:cTn>
                                        <p:tgtEl>
                                          <p:spTgt spid="3074"/>
                                        </p:tgtEl>
                                        <p:attrNameLst>
                                          <p:attrName>r</p:attrName>
                                        </p:attrNameLst>
                                      </p:cBhvr>
                                    </p:animRot>
                                    <p:animRot by="-240000">
                                      <p:cBhvr>
                                        <p:cTn id="16" dur="200" fill="hold">
                                          <p:stCondLst>
                                            <p:cond delay="600"/>
                                          </p:stCondLst>
                                        </p:cTn>
                                        <p:tgtEl>
                                          <p:spTgt spid="3074"/>
                                        </p:tgtEl>
                                        <p:attrNameLst>
                                          <p:attrName>r</p:attrName>
                                        </p:attrNameLst>
                                      </p:cBhvr>
                                    </p:animRot>
                                    <p:animRot by="120000">
                                      <p:cBhvr>
                                        <p:cTn id="17" dur="200" fill="hold">
                                          <p:stCondLst>
                                            <p:cond delay="800"/>
                                          </p:stCondLst>
                                        </p:cTn>
                                        <p:tgtEl>
                                          <p:spTgt spid="30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927"/>
            <a:ext cx="8229600" cy="6354762"/>
          </a:xfrm>
        </p:spPr>
        <p:txBody>
          <a:bodyPr>
            <a:normAutofit/>
          </a:bodyPr>
          <a:lstStyle/>
          <a:p>
            <a:pPr algn="l"/>
            <a:r>
              <a:rPr lang="en-US" sz="3200" dirty="0" smtClean="0"/>
              <a:t>Do not use any electronic device in any way for discovery or share any information about this case.  This includes cell phones, Blackberries, computers, and other electronic devices.  This includes searching, blogging, e-mailing, texting, using Facebook, Twitter, MySpace, LinkedIn, or any similar social network.  NJI2d Civ. 1.00</a:t>
            </a:r>
            <a:endParaRPr lang="en-US" sz="3200" dirty="0"/>
          </a:p>
        </p:txBody>
      </p:sp>
    </p:spTree>
    <p:extLst>
      <p:ext uri="{BB962C8B-B14F-4D97-AF65-F5344CB8AC3E}">
        <p14:creationId xmlns:p14="http://schemas.microsoft.com/office/powerpoint/2010/main" val="24277889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609599"/>
          </a:xfrm>
        </p:spPr>
        <p:txBody>
          <a:bodyPr>
            <a:normAutofit fontScale="90000"/>
          </a:bodyPr>
          <a:lstStyle/>
          <a:p>
            <a:r>
              <a:rPr lang="en-US" b="1" dirty="0" smtClean="0"/>
              <a:t>SPECIFIC EXPLANATION</a:t>
            </a:r>
            <a:endParaRPr lang="en-US" b="1" dirty="0"/>
          </a:p>
        </p:txBody>
      </p:sp>
      <p:sp>
        <p:nvSpPr>
          <p:cNvPr id="3" name="Subtitle 2"/>
          <p:cNvSpPr>
            <a:spLocks noGrp="1"/>
          </p:cNvSpPr>
          <p:nvPr>
            <p:ph type="subTitle" idx="1"/>
          </p:nvPr>
        </p:nvSpPr>
        <p:spPr>
          <a:xfrm>
            <a:off x="228600" y="1447800"/>
            <a:ext cx="8763000" cy="1219200"/>
          </a:xfrm>
        </p:spPr>
        <p:txBody>
          <a:bodyPr/>
          <a:lstStyle/>
          <a:p>
            <a:pPr algn="l"/>
            <a:r>
              <a:rPr lang="en-US" dirty="0" smtClean="0">
                <a:solidFill>
                  <a:schemeClr val="tx1"/>
                </a:solidFill>
              </a:rPr>
              <a:t>Time spent in preparing for </a:t>
            </a:r>
            <a:r>
              <a:rPr lang="en-US" dirty="0" smtClean="0">
                <a:solidFill>
                  <a:schemeClr val="tx1"/>
                </a:solidFill>
              </a:rPr>
              <a:t>trial; possibility </a:t>
            </a:r>
            <a:r>
              <a:rPr lang="en-US" dirty="0" smtClean="0">
                <a:solidFill>
                  <a:schemeClr val="tx1"/>
                </a:solidFill>
              </a:rPr>
              <a:t>the information on the Internet is false.</a:t>
            </a:r>
          </a:p>
        </p:txBody>
      </p:sp>
      <p:sp>
        <p:nvSpPr>
          <p:cNvPr id="5" name="Rectangle 4"/>
          <p:cNvSpPr/>
          <p:nvPr/>
        </p:nvSpPr>
        <p:spPr>
          <a:xfrm>
            <a:off x="230875" y="3208362"/>
            <a:ext cx="8229600" cy="1569660"/>
          </a:xfrm>
          <a:prstGeom prst="rect">
            <a:avLst/>
          </a:prstGeom>
        </p:spPr>
        <p:txBody>
          <a:bodyPr wrap="square">
            <a:spAutoFit/>
          </a:bodyPr>
          <a:lstStyle/>
          <a:p>
            <a:pPr lvl="0">
              <a:spcBef>
                <a:spcPct val="20000"/>
              </a:spcBef>
            </a:pPr>
            <a:r>
              <a:rPr lang="en-US" sz="3200" dirty="0">
                <a:solidFill>
                  <a:prstClr val="black"/>
                </a:solidFill>
              </a:rPr>
              <a:t>Knowledge of the court and parties of this information and efforts to keep it from the jury are thereby </a:t>
            </a:r>
            <a:r>
              <a:rPr lang="en-US" sz="3200" dirty="0" smtClean="0">
                <a:solidFill>
                  <a:prstClr val="black"/>
                </a:solidFill>
              </a:rPr>
              <a:t>thwarted</a:t>
            </a:r>
            <a:r>
              <a:rPr lang="en-US" sz="3200" dirty="0">
                <a:solidFill>
                  <a:prstClr val="black"/>
                </a:solidFill>
              </a:rPr>
              <a:t>.</a:t>
            </a:r>
          </a:p>
        </p:txBody>
      </p:sp>
    </p:spTree>
    <p:extLst>
      <p:ext uri="{BB962C8B-B14F-4D97-AF65-F5344CB8AC3E}">
        <p14:creationId xmlns:p14="http://schemas.microsoft.com/office/powerpoint/2010/main" val="29447983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1"/>
            <a:ext cx="7772400" cy="685799"/>
          </a:xfrm>
        </p:spPr>
        <p:txBody>
          <a:bodyPr>
            <a:normAutofit/>
          </a:bodyPr>
          <a:lstStyle/>
          <a:p>
            <a:r>
              <a:rPr lang="en-US" sz="3200" b="1" dirty="0" smtClean="0"/>
              <a:t>FEDERAL COURT PROPOSED INSTRUCTION</a:t>
            </a:r>
            <a:endParaRPr lang="en-US" sz="3200" b="1" dirty="0"/>
          </a:p>
        </p:txBody>
      </p:sp>
      <p:sp>
        <p:nvSpPr>
          <p:cNvPr id="3" name="Subtitle 2"/>
          <p:cNvSpPr>
            <a:spLocks noGrp="1"/>
          </p:cNvSpPr>
          <p:nvPr>
            <p:ph type="subTitle" idx="1"/>
          </p:nvPr>
        </p:nvSpPr>
        <p:spPr>
          <a:xfrm>
            <a:off x="304800" y="914400"/>
            <a:ext cx="8686800" cy="5638800"/>
          </a:xfrm>
        </p:spPr>
        <p:txBody>
          <a:bodyPr>
            <a:normAutofit/>
          </a:bodyPr>
          <a:lstStyle/>
          <a:p>
            <a:pPr algn="l"/>
            <a:r>
              <a:rPr lang="en-US" dirty="0" smtClean="0">
                <a:solidFill>
                  <a:schemeClr val="tx1"/>
                </a:solidFill>
              </a:rPr>
              <a:t>Many </a:t>
            </a:r>
            <a:r>
              <a:rPr lang="en-US" dirty="0" smtClean="0">
                <a:solidFill>
                  <a:schemeClr val="tx1"/>
                </a:solidFill>
              </a:rPr>
              <a:t>of you use cell phones, Blackberries, Internet, and other tools of technology . . . </a:t>
            </a:r>
            <a:r>
              <a:rPr lang="en-US" dirty="0" smtClean="0">
                <a:solidFill>
                  <a:schemeClr val="tx1"/>
                </a:solidFill>
              </a:rPr>
              <a:t>You </a:t>
            </a:r>
            <a:r>
              <a:rPr lang="en-US" dirty="0" smtClean="0">
                <a:solidFill>
                  <a:schemeClr val="tx1"/>
                </a:solidFill>
              </a:rPr>
              <a:t>may not communicate with anyone about this case on your cell phone, through e-mail, Blackberry, iPhone, text messaging, or on Twitter, through any blog or website, including Facebook, Google+, MySpace, LinkedIn, or You Tube.  You may not use any similar technology of social media, even if I have not specifically mentioned it here.  I expect you will inform me as soon as you become aware of another juror’s violation of these instructions.</a:t>
            </a:r>
            <a:endParaRPr lang="en-US" dirty="0">
              <a:solidFill>
                <a:schemeClr val="tx1"/>
              </a:solidFill>
            </a:endParaRPr>
          </a:p>
        </p:txBody>
      </p:sp>
    </p:spTree>
    <p:extLst>
      <p:ext uri="{BB962C8B-B14F-4D97-AF65-F5344CB8AC3E}">
        <p14:creationId xmlns:p14="http://schemas.microsoft.com/office/powerpoint/2010/main" val="9478203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10" y="0"/>
            <a:ext cx="8991600" cy="2819400"/>
          </a:xfrm>
        </p:spPr>
        <p:txBody>
          <a:bodyPr>
            <a:normAutofit/>
          </a:bodyPr>
          <a:lstStyle/>
          <a:p>
            <a:pPr algn="l"/>
            <a:r>
              <a:rPr lang="en-US" sz="2400" dirty="0" smtClean="0"/>
              <a:t>At the close of the case you may not use any electronic device or media, such as the telephone, cell phone, a smart phone, iPhone, Blackberry, or computer, Internet, any Internet service, any text or instant message service, Internet chat room, blog, or website, such as Facebook, MySpace, LinkedIn, You Tube or Twitter to communicate to anyone any information about this case or to conduct any research about this case until I accept your verdict…</a:t>
            </a:r>
            <a:endParaRPr lang="en-US" sz="2400" dirty="0"/>
          </a:p>
        </p:txBody>
      </p:sp>
      <p:sp>
        <p:nvSpPr>
          <p:cNvPr id="4" name="Rectangle 3"/>
          <p:cNvSpPr/>
          <p:nvPr/>
        </p:nvSpPr>
        <p:spPr>
          <a:xfrm>
            <a:off x="164910" y="4419600"/>
            <a:ext cx="8610600" cy="1938992"/>
          </a:xfrm>
          <a:prstGeom prst="rect">
            <a:avLst/>
          </a:prstGeom>
        </p:spPr>
        <p:txBody>
          <a:bodyPr wrap="square">
            <a:spAutoFit/>
          </a:bodyPr>
          <a:lstStyle/>
          <a:p>
            <a:r>
              <a:rPr lang="en-US" sz="2400" dirty="0">
                <a:solidFill>
                  <a:prstClr val="black"/>
                </a:solidFill>
              </a:rPr>
              <a:t>You may not use any of these electronics means to investigate or communicate about the case because it is important that you decide the case based solely on the evidence presented in this courtroom.  Information on the internet or available through social media might be wrong, incomplete, or inaccurate.</a:t>
            </a:r>
            <a:endParaRPr lang="en-US" sz="1600" dirty="0"/>
          </a:p>
        </p:txBody>
      </p:sp>
      <p:sp>
        <p:nvSpPr>
          <p:cNvPr id="6" name="Rectangle 5"/>
          <p:cNvSpPr/>
          <p:nvPr/>
        </p:nvSpPr>
        <p:spPr>
          <a:xfrm>
            <a:off x="2514600" y="3186941"/>
            <a:ext cx="7044519" cy="830997"/>
          </a:xfrm>
          <a:prstGeom prst="rect">
            <a:avLst/>
          </a:prstGeom>
        </p:spPr>
        <p:txBody>
          <a:bodyPr wrap="square">
            <a:spAutoFit/>
          </a:bodyPr>
          <a:lstStyle/>
          <a:p>
            <a:r>
              <a:rPr lang="en-US" sz="2400" dirty="0">
                <a:solidFill>
                  <a:prstClr val="black"/>
                </a:solidFill>
              </a:rPr>
              <a:t>Proposed model jury instruction on the use of electronic </a:t>
            </a:r>
            <a:r>
              <a:rPr lang="en-US" sz="2400" dirty="0" smtClean="0">
                <a:solidFill>
                  <a:prstClr val="black"/>
                </a:solidFill>
              </a:rPr>
              <a:t>technology,  </a:t>
            </a:r>
            <a:r>
              <a:rPr lang="en-US" sz="2400" dirty="0">
                <a:solidFill>
                  <a:prstClr val="black"/>
                </a:solidFill>
              </a:rPr>
              <a:t>June 20, 2012</a:t>
            </a:r>
            <a:endParaRPr lang="en-US" sz="1600" dirty="0"/>
          </a:p>
        </p:txBody>
      </p:sp>
    </p:spTree>
    <p:extLst>
      <p:ext uri="{BB962C8B-B14F-4D97-AF65-F5344CB8AC3E}">
        <p14:creationId xmlns:p14="http://schemas.microsoft.com/office/powerpoint/2010/main" val="37205220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800600"/>
            <a:ext cx="5486400" cy="566738"/>
          </a:xfrm>
        </p:spPr>
        <p:txBody>
          <a:bodyPr/>
          <a:lstStyle/>
          <a:p>
            <a:pPr algn="ctr"/>
            <a:endParaRPr lang="en-US" dirty="0"/>
          </a:p>
        </p:txBody>
      </p:sp>
      <p:sp>
        <p:nvSpPr>
          <p:cNvPr id="4" name="Text Placeholder 3"/>
          <p:cNvSpPr>
            <a:spLocks noGrp="1"/>
          </p:cNvSpPr>
          <p:nvPr>
            <p:ph type="body" sz="half" idx="2"/>
          </p:nvPr>
        </p:nvSpPr>
        <p:spPr/>
        <p:txBody>
          <a:bodyPr/>
          <a:lstStyle/>
          <a:p>
            <a:endParaRPr lang="en-US" dirty="0"/>
          </a:p>
        </p:txBody>
      </p:sp>
      <p:pic>
        <p:nvPicPr>
          <p:cNvPr id="2050"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854" b="2854"/>
          <a:stretch>
            <a:fillRect/>
          </a:stretch>
        </p:blipFill>
        <p:spPr bwMode="auto">
          <a:xfrm>
            <a:off x="990600" y="4572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380527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050"/>
                                        </p:tgtEl>
                                        <p:attrNameLst>
                                          <p:attrName>ppt_x</p:attrName>
                                        </p:attrNameLst>
                                      </p:cBhvr>
                                      <p:tavLst>
                                        <p:tav tm="0">
                                          <p:val>
                                            <p:strVal val="ppt_x"/>
                                          </p:val>
                                        </p:tav>
                                        <p:tav tm="100000">
                                          <p:val>
                                            <p:strVal val="ppt_x"/>
                                          </p:val>
                                        </p:tav>
                                      </p:tavLst>
                                    </p:anim>
                                    <p:anim calcmode="lin" valueType="num">
                                      <p:cBhvr additive="base">
                                        <p:cTn id="7" dur="500"/>
                                        <p:tgtEl>
                                          <p:spTgt spid="2050"/>
                                        </p:tgtEl>
                                        <p:attrNameLst>
                                          <p:attrName>ppt_y</p:attrName>
                                        </p:attrNameLst>
                                      </p:cBhvr>
                                      <p:tavLst>
                                        <p:tav tm="0">
                                          <p:val>
                                            <p:strVal val="ppt_y"/>
                                          </p:val>
                                        </p:tav>
                                        <p:tav tm="100000">
                                          <p:val>
                                            <p:strVal val="1+ppt_h/2"/>
                                          </p:val>
                                        </p:tav>
                                      </p:tavLst>
                                    </p:anim>
                                    <p:set>
                                      <p:cBhvr>
                                        <p:cTn id="8" dur="1" fill="hold">
                                          <p:stCondLst>
                                            <p:cond delay="4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848600" cy="5486400"/>
          </a:xfrm>
        </p:spPr>
        <p:txBody>
          <a:bodyPr>
            <a:normAutofit/>
          </a:bodyPr>
          <a:lstStyle/>
          <a:p>
            <a:r>
              <a:rPr lang="en-US" cap="none" dirty="0" smtClean="0"/>
              <a:t>Violence:  Columbine and other mass shootings, 9/11</a:t>
            </a:r>
            <a:br>
              <a:rPr lang="en-US" cap="none" dirty="0" smtClean="0"/>
            </a:br>
            <a:r>
              <a:rPr lang="en-US" cap="none" dirty="0" smtClean="0"/>
              <a:t/>
            </a:r>
            <a:br>
              <a:rPr lang="en-US" cap="none" dirty="0" smtClean="0"/>
            </a:br>
            <a:r>
              <a:rPr lang="en-US" cap="none" dirty="0" smtClean="0"/>
              <a:t>War on Terror</a:t>
            </a:r>
            <a:br>
              <a:rPr lang="en-US" cap="none" dirty="0" smtClean="0"/>
            </a:br>
            <a:r>
              <a:rPr lang="en-US" cap="none" dirty="0" smtClean="0"/>
              <a:t/>
            </a:r>
            <a:br>
              <a:rPr lang="en-US" cap="none" dirty="0" smtClean="0"/>
            </a:br>
            <a:r>
              <a:rPr lang="en-US" cap="none" dirty="0" smtClean="0"/>
              <a:t>Corporate Scandals:  Enron, financial meltdown</a:t>
            </a:r>
            <a:endParaRPr lang="en-US" cap="none" dirty="0"/>
          </a:p>
        </p:txBody>
      </p:sp>
      <p:sp>
        <p:nvSpPr>
          <p:cNvPr id="3" name="Text Placeholder 2"/>
          <p:cNvSpPr>
            <a:spLocks noGrp="1"/>
          </p:cNvSpPr>
          <p:nvPr>
            <p:ph type="body" idx="1"/>
          </p:nvPr>
        </p:nvSpPr>
        <p:spPr>
          <a:xfrm>
            <a:off x="685800" y="228600"/>
            <a:ext cx="7772400" cy="665018"/>
          </a:xfrm>
        </p:spPr>
        <p:txBody>
          <a:bodyPr>
            <a:noAutofit/>
          </a:bodyPr>
          <a:lstStyle/>
          <a:p>
            <a:pPr algn="ctr"/>
            <a:r>
              <a:rPr lang="en-US" sz="4800" b="1" dirty="0" smtClean="0">
                <a:solidFill>
                  <a:schemeClr val="tx1"/>
                </a:solidFill>
                <a:effectLst>
                  <a:outerShdw blurRad="38100" dist="38100" dir="2700000" algn="tl">
                    <a:srgbClr val="000000">
                      <a:alpha val="43137"/>
                    </a:srgbClr>
                  </a:outerShdw>
                </a:effectLst>
              </a:rPr>
              <a:t>LIFE EVENTS</a:t>
            </a:r>
            <a:endParaRPr lang="en-US" sz="48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462152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27" y="674255"/>
            <a:ext cx="8991600" cy="5955145"/>
          </a:xfrm>
        </p:spPr>
        <p:txBody>
          <a:bodyPr>
            <a:normAutofit fontScale="90000"/>
          </a:bodyPr>
          <a:lstStyle/>
          <a:p>
            <a:r>
              <a:rPr lang="en-US" sz="3200" cap="none" dirty="0" smtClean="0"/>
              <a:t>Have always known computers, cell phones, and the Internet.</a:t>
            </a:r>
            <a:br>
              <a:rPr lang="en-US" sz="3200" cap="none" dirty="0" smtClean="0"/>
            </a:br>
            <a:r>
              <a:rPr lang="en-US" sz="3200" cap="none" dirty="0" smtClean="0"/>
              <a:t/>
            </a:r>
            <a:br>
              <a:rPr lang="en-US" sz="3200" cap="none" dirty="0" smtClean="0"/>
            </a:br>
            <a:r>
              <a:rPr lang="en-US" sz="3200" cap="none" dirty="0" smtClean="0"/>
              <a:t>Constantly communicating via text messaging and social networks, </a:t>
            </a:r>
            <a:r>
              <a:rPr lang="en-US" sz="3200" cap="none" dirty="0" smtClean="0"/>
              <a:t>impatient</a:t>
            </a:r>
            <a:r>
              <a:rPr lang="en-US" sz="3200" cap="none" dirty="0" smtClean="0"/>
              <a:t>, </a:t>
            </a:r>
            <a:r>
              <a:rPr lang="en-US" sz="3200" cap="none" dirty="0" smtClean="0"/>
              <a:t>used </a:t>
            </a:r>
            <a:r>
              <a:rPr lang="en-US" sz="3200" cap="none" dirty="0" smtClean="0"/>
              <a:t>to receiving information with a few </a:t>
            </a:r>
            <a:r>
              <a:rPr lang="en-US" sz="3200" cap="none" dirty="0" smtClean="0"/>
              <a:t>keystrokes </a:t>
            </a:r>
            <a:r>
              <a:rPr lang="en-US" sz="3200" cap="none" dirty="0" smtClean="0"/>
              <a:t>on devices, completely tech savvy, and </a:t>
            </a:r>
            <a:r>
              <a:rPr lang="en-US" sz="3200" cap="none" dirty="0" smtClean="0"/>
              <a:t>expect </a:t>
            </a:r>
            <a:r>
              <a:rPr lang="en-US" sz="3200" cap="none" dirty="0" smtClean="0"/>
              <a:t>technology to be clear and in sound bites.</a:t>
            </a:r>
            <a:br>
              <a:rPr lang="en-US" sz="3200" cap="none" dirty="0" smtClean="0"/>
            </a:br>
            <a:r>
              <a:rPr lang="en-US" sz="3200" cap="none" dirty="0" smtClean="0"/>
              <a:t/>
            </a:r>
            <a:br>
              <a:rPr lang="en-US" sz="3200" cap="none" dirty="0" smtClean="0"/>
            </a:br>
            <a:r>
              <a:rPr lang="en-US" sz="3200" cap="none" dirty="0" smtClean="0"/>
              <a:t>Shortened attention span, zone out during monologues, product of helicopter parents/hovered </a:t>
            </a:r>
            <a:r>
              <a:rPr lang="en-US" sz="3200" cap="none" dirty="0" smtClean="0"/>
              <a:t>over, </a:t>
            </a:r>
            <a:r>
              <a:rPr lang="en-US" sz="3200" cap="none" dirty="0" smtClean="0"/>
              <a:t>everything planned</a:t>
            </a:r>
            <a:r>
              <a:rPr lang="en-US" sz="3200" dirty="0" smtClean="0"/>
              <a:t>.</a:t>
            </a:r>
            <a:r>
              <a:rPr lang="en-US" sz="3200" dirty="0"/>
              <a:t/>
            </a:r>
            <a:br>
              <a:rPr lang="en-US" sz="3200" dirty="0"/>
            </a:br>
            <a:endParaRPr lang="en-US" sz="3200" dirty="0"/>
          </a:p>
        </p:txBody>
      </p:sp>
      <p:sp>
        <p:nvSpPr>
          <p:cNvPr id="3" name="Text Placeholder 2"/>
          <p:cNvSpPr>
            <a:spLocks noGrp="1"/>
          </p:cNvSpPr>
          <p:nvPr>
            <p:ph type="body" idx="1"/>
          </p:nvPr>
        </p:nvSpPr>
        <p:spPr>
          <a:xfrm>
            <a:off x="685800" y="304800"/>
            <a:ext cx="7772400" cy="304800"/>
          </a:xfrm>
        </p:spPr>
        <p:txBody>
          <a:bodyPr>
            <a:noAutofit/>
          </a:bodyPr>
          <a:lstStyle/>
          <a:p>
            <a:pPr algn="ctr"/>
            <a:r>
              <a:rPr lang="en-US" sz="4800" dirty="0" smtClean="0">
                <a:solidFill>
                  <a:schemeClr val="tx1"/>
                </a:solidFill>
                <a:effectLst>
                  <a:outerShdw blurRad="38100" dist="38100" dir="2700000" algn="tl">
                    <a:srgbClr val="000000">
                      <a:alpha val="43137"/>
                    </a:srgbClr>
                  </a:outerShdw>
                </a:effectLst>
              </a:rPr>
              <a:t>GEN Y CHARACTERISTICS</a:t>
            </a:r>
            <a:endParaRPr lang="en-US" sz="48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555925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136236"/>
            <a:ext cx="8915400" cy="6705600"/>
          </a:xfrm>
        </p:spPr>
        <p:txBody>
          <a:bodyPr/>
          <a:lstStyle/>
          <a:p>
            <a:r>
              <a:rPr lang="en-US" sz="2800" cap="none" dirty="0" smtClean="0"/>
              <a:t>Impact upon jury </a:t>
            </a:r>
            <a:r>
              <a:rPr lang="en-US" sz="2800" cap="none" dirty="0" smtClean="0"/>
              <a:t>experience: </a:t>
            </a:r>
            <a:r>
              <a:rPr lang="en-US" sz="2800" cap="none" dirty="0" smtClean="0"/>
              <a:t>expect technology to be used during the trial, just as they do in daily life.  Diversity is the norm, know how to get along with fellow jurors of all ages, race and </a:t>
            </a:r>
            <a:r>
              <a:rPr lang="en-US" sz="2800" cap="none" dirty="0" smtClean="0"/>
              <a:t>gender. Value </a:t>
            </a:r>
            <a:r>
              <a:rPr lang="en-US" sz="2800" cap="none" dirty="0" smtClean="0"/>
              <a:t>personal responsibility, </a:t>
            </a:r>
            <a:r>
              <a:rPr lang="en-US" sz="2800" cap="none" dirty="0" smtClean="0"/>
              <a:t>fiscally </a:t>
            </a:r>
            <a:r>
              <a:rPr lang="en-US" sz="2800" cap="none" dirty="0" smtClean="0"/>
              <a:t>conservative, yet where liability is clear and injury </a:t>
            </a:r>
            <a:r>
              <a:rPr lang="en-US" sz="2800" cap="none" dirty="0" smtClean="0"/>
              <a:t>severe, </a:t>
            </a:r>
            <a:r>
              <a:rPr lang="en-US" sz="2800" cap="none" dirty="0" smtClean="0"/>
              <a:t>they will award extensive damages</a:t>
            </a:r>
            <a:br>
              <a:rPr lang="en-US" sz="2800" cap="none" dirty="0" smtClean="0"/>
            </a:br>
            <a:r>
              <a:rPr lang="en-US" sz="2800" cap="none" dirty="0" smtClean="0"/>
              <a:t/>
            </a:r>
            <a:br>
              <a:rPr lang="en-US" sz="2800" cap="none" dirty="0" smtClean="0"/>
            </a:br>
            <a:r>
              <a:rPr lang="en-US" sz="2800" cap="none" dirty="0" smtClean="0"/>
              <a:t>Emotional appeals leave them skeptical, suspicious, and uncomfortable</a:t>
            </a:r>
            <a:br>
              <a:rPr lang="en-US" sz="2800" cap="none" dirty="0" smtClean="0"/>
            </a:br>
            <a:r>
              <a:rPr lang="en-US" sz="2800" cap="none" dirty="0" smtClean="0"/>
              <a:t/>
            </a:r>
            <a:br>
              <a:rPr lang="en-US" sz="2800" cap="none" dirty="0" smtClean="0"/>
            </a:br>
            <a:r>
              <a:rPr lang="en-US" sz="2800" cap="none" dirty="0" smtClean="0"/>
              <a:t>They expect </a:t>
            </a:r>
            <a:r>
              <a:rPr lang="en-US" sz="2800" cap="none" dirty="0" smtClean="0"/>
              <a:t>lawyers to deceive them/manipulate them</a:t>
            </a:r>
            <a:br>
              <a:rPr lang="en-US" sz="2800" cap="none" dirty="0" smtClean="0"/>
            </a:br>
            <a:r>
              <a:rPr lang="en-US" sz="2800" cap="none" dirty="0" smtClean="0"/>
              <a:t/>
            </a:r>
            <a:br>
              <a:rPr lang="en-US" sz="2800" cap="none" dirty="0" smtClean="0"/>
            </a:br>
            <a:r>
              <a:rPr lang="en-US" sz="2800" cap="none" dirty="0" smtClean="0"/>
              <a:t>Visual </a:t>
            </a:r>
            <a:r>
              <a:rPr lang="en-US" sz="2800" cap="none" dirty="0" smtClean="0"/>
              <a:t>learners; </a:t>
            </a:r>
            <a:r>
              <a:rPr lang="en-US" sz="2800" cap="none" dirty="0" smtClean="0"/>
              <a:t>expect </a:t>
            </a:r>
            <a:r>
              <a:rPr lang="en-US" sz="2800" cap="none" dirty="0" smtClean="0"/>
              <a:t>show, </a:t>
            </a:r>
            <a:r>
              <a:rPr lang="en-US" sz="2800" cap="none" dirty="0" smtClean="0"/>
              <a:t>not </a:t>
            </a:r>
            <a:r>
              <a:rPr lang="en-US" sz="2800" cap="none" dirty="0" smtClean="0"/>
              <a:t>tell; teach, </a:t>
            </a:r>
            <a:r>
              <a:rPr lang="en-US" sz="2800" cap="none" dirty="0" smtClean="0"/>
              <a:t>not preach</a:t>
            </a:r>
            <a:endParaRPr lang="en-US" sz="2800" cap="none" dirty="0"/>
          </a:p>
        </p:txBody>
      </p:sp>
      <p:sp>
        <p:nvSpPr>
          <p:cNvPr id="3" name="Text Placeholder 2"/>
          <p:cNvSpPr>
            <a:spLocks noGrp="1"/>
          </p:cNvSpPr>
          <p:nvPr>
            <p:ph type="body" idx="1"/>
          </p:nvPr>
        </p:nvSpPr>
        <p:spPr>
          <a:xfrm>
            <a:off x="685800" y="-1600200"/>
            <a:ext cx="7772400" cy="1500187"/>
          </a:xfrm>
        </p:spPr>
        <p:txBody>
          <a:bodyPr/>
          <a:lstStyle/>
          <a:p>
            <a:endParaRPr lang="en-US"/>
          </a:p>
        </p:txBody>
      </p:sp>
    </p:spTree>
    <p:extLst>
      <p:ext uri="{BB962C8B-B14F-4D97-AF65-F5344CB8AC3E}">
        <p14:creationId xmlns:p14="http://schemas.microsoft.com/office/powerpoint/2010/main" val="16689006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6705600"/>
          </a:xfrm>
        </p:spPr>
        <p:txBody>
          <a:bodyPr>
            <a:normAutofit/>
          </a:bodyPr>
          <a:lstStyle/>
          <a:p>
            <a:r>
              <a:rPr lang="en-US" sz="2800" dirty="0" smtClean="0"/>
              <a:t/>
            </a:r>
            <a:br>
              <a:rPr lang="en-US" sz="2800" dirty="0" smtClean="0"/>
            </a:br>
            <a:r>
              <a:rPr lang="en-US" sz="2800" cap="none" dirty="0" smtClean="0"/>
              <a:t>Pitfalls:  </a:t>
            </a:r>
            <a:r>
              <a:rPr lang="en-US" sz="2800" cap="none" dirty="0" smtClean="0"/>
              <a:t>will use technology during trial, Google defendants, locations, witnesses, </a:t>
            </a:r>
            <a:r>
              <a:rPr lang="en-US" sz="2800" cap="none" dirty="0" smtClean="0"/>
              <a:t>experts</a:t>
            </a:r>
            <a:r>
              <a:rPr lang="en-US" sz="2800" cap="none" dirty="0" smtClean="0"/>
              <a:t/>
            </a:r>
            <a:br>
              <a:rPr lang="en-US" sz="2800" cap="none" dirty="0" smtClean="0"/>
            </a:br>
            <a:r>
              <a:rPr lang="en-US" sz="2800" cap="none" dirty="0" smtClean="0"/>
              <a:t/>
            </a:r>
            <a:br>
              <a:rPr lang="en-US" sz="2800" cap="none" dirty="0" smtClean="0"/>
            </a:br>
            <a:r>
              <a:rPr lang="en-US" sz="2800" cap="none" dirty="0" smtClean="0"/>
              <a:t>Use of text messaging and social media is so pervasive, there is no realization of impropriety</a:t>
            </a:r>
            <a:r>
              <a:rPr lang="en-US" sz="2800" dirty="0" smtClean="0"/>
              <a:t>.</a:t>
            </a:r>
            <a:endParaRPr lang="en-US" sz="2800" dirty="0"/>
          </a:p>
        </p:txBody>
      </p:sp>
    </p:spTree>
    <p:extLst>
      <p:ext uri="{BB962C8B-B14F-4D97-AF65-F5344CB8AC3E}">
        <p14:creationId xmlns:p14="http://schemas.microsoft.com/office/powerpoint/2010/main" val="30893973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4648200"/>
          </a:xfrm>
        </p:spPr>
        <p:txBody>
          <a:bodyPr/>
          <a:lstStyle/>
          <a:p>
            <a:pPr algn="l"/>
            <a:r>
              <a:rPr lang="en-US" dirty="0" smtClean="0"/>
              <a:t>Report from jury duty:  Defendant looks like a murderer.  Guilty.  Waiting for opening remarks. #</a:t>
            </a:r>
            <a:r>
              <a:rPr lang="en-US" dirty="0" err="1" smtClean="0"/>
              <a:t>iftheglovedon’tfit</a:t>
            </a:r>
            <a:endParaRPr lang="en-US" dirty="0"/>
          </a:p>
        </p:txBody>
      </p:sp>
      <p:sp>
        <p:nvSpPr>
          <p:cNvPr id="3" name="TextBox 2"/>
          <p:cNvSpPr txBox="1"/>
          <p:nvPr/>
        </p:nvSpPr>
        <p:spPr>
          <a:xfrm>
            <a:off x="533400" y="4660612"/>
            <a:ext cx="2534476" cy="584775"/>
          </a:xfrm>
          <a:prstGeom prst="rect">
            <a:avLst/>
          </a:prstGeom>
          <a:noFill/>
        </p:spPr>
        <p:txBody>
          <a:bodyPr wrap="none" rtlCol="0">
            <a:spAutoFit/>
          </a:bodyPr>
          <a:lstStyle/>
          <a:p>
            <a:r>
              <a:rPr lang="en-US" sz="3200" b="1" dirty="0" smtClean="0"/>
              <a:t>True or False?</a:t>
            </a:r>
            <a:endParaRPr lang="en-US" sz="3200" b="1" dirty="0"/>
          </a:p>
        </p:txBody>
      </p:sp>
    </p:spTree>
    <p:extLst>
      <p:ext uri="{BB962C8B-B14F-4D97-AF65-F5344CB8AC3E}">
        <p14:creationId xmlns:p14="http://schemas.microsoft.com/office/powerpoint/2010/main" val="20683945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TotalTime>
  <Words>918</Words>
  <Application>Microsoft Office PowerPoint</Application>
  <PresentationFormat>On-screen Show (4:3)</PresentationFormat>
  <Paragraphs>54</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Social Media and Juror Misconduct</vt:lpstr>
      <vt:lpstr>Seniors     66+ Baby Boomers   45-64 Gen X     35-44 Millennial/Gen Y   18-34</vt:lpstr>
      <vt:lpstr>Disclaimer</vt:lpstr>
      <vt:lpstr>PowerPoint Presentation</vt:lpstr>
      <vt:lpstr>Violence:  Columbine and other mass shootings, 9/11  War on Terror  Corporate Scandals:  Enron, financial meltdown</vt:lpstr>
      <vt:lpstr>Have always known computers, cell phones, and the Internet.  Constantly communicating via text messaging and social networks, impatient, used to receiving information with a few keystrokes on devices, completely tech savvy, and expect technology to be clear and in sound bites.  Shortened attention span, zone out during monologues, product of helicopter parents/hovered over, everything planned. </vt:lpstr>
      <vt:lpstr>Impact upon jury experience: expect technology to be used during the trial, just as they do in daily life.  Diversity is the norm, know how to get along with fellow jurors of all ages, race and gender. Value personal responsibility, fiscally conservative, yet where liability is clear and injury severe, they will award extensive damages  Emotional appeals leave them skeptical, suspicious, and uncomfortable  They expect lawyers to deceive them/manipulate them  Visual learners; expect show, not tell; teach, not preach</vt:lpstr>
      <vt:lpstr> Pitfalls:  will use technology during trial, Google defendants, locations, witnesses, experts  Use of text messaging and social media is so pervasive, there is no realization of impropriety.</vt:lpstr>
      <vt:lpstr>Report from jury duty:  Defendant looks like a murderer.  Guilty.  Waiting for opening remarks. #iftheglovedon’tfit</vt:lpstr>
      <vt:lpstr>False</vt:lpstr>
      <vt:lpstr>“Jury duty today.  Stupid jury duty!”  Response:  “Throw the book at ‘em.”</vt:lpstr>
      <vt:lpstr>True</vt:lpstr>
      <vt:lpstr>“Waiting to be selected for jury duty.  I don’t feel impartial.”  Reply:  “Nothing like sticking it to the jury confidentiality clause…just send her to prison quickly so you can be home in time for dinner.”</vt:lpstr>
      <vt:lpstr>True</vt:lpstr>
      <vt:lpstr>Commonwealth v. Werner, 81 Mass. App. 689 (2012)  Trial judge denies defendant’s motion for a new trial.  Affirmed or reversed?</vt:lpstr>
      <vt:lpstr> Jurors had not been subjected to extraneous influence because of the Facebook postings.</vt:lpstr>
      <vt:lpstr>“Guy I thought was up for murder turns out to be defense attorney.  I bet he murdered someone anyway.”</vt:lpstr>
      <vt:lpstr>False</vt:lpstr>
      <vt:lpstr>“I guess all I need to know is GUILTY.         ”</vt:lpstr>
      <vt:lpstr> True</vt:lpstr>
      <vt:lpstr>Shaw v. State, 2013 WL 5533080, 2013 Miss. App. Lexis 662 (October 8, 2013) </vt:lpstr>
      <vt:lpstr>Affirmed. </vt:lpstr>
      <vt:lpstr>“Attorneys presenting ‘evidence.’  Since when are security photos, DNA, and testimony evidence?  Trusting my intuition.”</vt:lpstr>
      <vt:lpstr>False</vt:lpstr>
      <vt:lpstr>Juror:  “Not sure if you recognize me or not.  I thought you did a great job today on the witness stand.  You really explained things so great.”  </vt:lpstr>
      <vt:lpstr>True</vt:lpstr>
      <vt:lpstr>State v. Smith, 2012 Tenn. Crim. App. LEXIS 165 (September 10, 2013)  Trial judge informs attorneys of the communication. Verdict of guilty.  Motion for new trial denied.</vt:lpstr>
      <vt:lpstr>When communications between a juror and a third party are brought to a trial court’s attention, the trial court must immediately inform the parties and conduct a hearing on the record to establish the nature and extent of the improper communications and whether the communications affect the outcome of the trial.  Case remanded for such a  hearing.</vt:lpstr>
      <vt:lpstr>Report for jury duty:  Defendant looks like a murderer.  Guilty.  Waiting for opening remarks.</vt:lpstr>
      <vt:lpstr>PowerPoint Presentation</vt:lpstr>
      <vt:lpstr>Do not use any electronic device in any way for discovery or share any information about this case.  This includes cell phones, Blackberries, computers, and other electronic devices.  This includes searching, blogging, e-mailing, texting, using Facebook, Twitter, MySpace, LinkedIn, or any similar social network.  NJI2d Civ. 1.00</vt:lpstr>
      <vt:lpstr>SPECIFIC EXPLANATION</vt:lpstr>
      <vt:lpstr>FEDERAL COURT PROPOSED INSTRUCTION</vt:lpstr>
      <vt:lpstr>At the close of the case you may not use any electronic device or media, such as the telephone, cell phone, a smart phone, iPhone, Blackberry, or computer, Internet, any Internet service, any text or instant message service, Internet chat room, blog, or website, such as Facebook, MySpace, LinkedIn, You Tube or Twitter to communicate to anyone any information about this case or to conduct any research about this case until I accept your verdict…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and Juror Misconduct</dc:title>
  <dc:creator>Tammy Bartels</dc:creator>
  <cp:lastModifiedBy>Robert Lannin</cp:lastModifiedBy>
  <cp:revision>41</cp:revision>
  <cp:lastPrinted>2014-01-06T19:07:15Z</cp:lastPrinted>
  <dcterms:created xsi:type="dcterms:W3CDTF">2014-01-06T16:32:57Z</dcterms:created>
  <dcterms:modified xsi:type="dcterms:W3CDTF">2014-01-07T00:42:18Z</dcterms:modified>
</cp:coreProperties>
</file>